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57" r:id="rId5"/>
    <p:sldId id="258" r:id="rId6"/>
    <p:sldId id="259" r:id="rId7"/>
    <p:sldId id="260" r:id="rId8"/>
    <p:sldId id="261" r:id="rId9"/>
    <p:sldId id="262" r:id="rId10"/>
    <p:sldId id="265" r:id="rId11"/>
    <p:sldId id="266" r:id="rId12"/>
    <p:sldId id="269" r:id="rId13"/>
    <p:sldId id="270" r:id="rId14"/>
    <p:sldId id="271" r:id="rId15"/>
    <p:sldId id="276" r:id="rId16"/>
    <p:sldId id="272" r:id="rId17"/>
    <p:sldId id="273" r:id="rId18"/>
    <p:sldId id="274" r:id="rId19"/>
    <p:sldId id="275" r:id="rId20"/>
    <p:sldId id="284" r:id="rId21"/>
    <p:sldId id="285" r:id="rId22"/>
    <p:sldId id="282" r:id="rId23"/>
    <p:sldId id="287" r:id="rId24"/>
    <p:sldId id="268" r:id="rId25"/>
    <p:sldId id="280" r:id="rId26"/>
    <p:sldId id="281" r:id="rId27"/>
    <p:sldId id="288" r:id="rId2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9" d="100"/>
          <a:sy n="69" d="100"/>
        </p:scale>
        <p:origin x="7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F2F44-7D75-4AC7-893D-91B6568D84EB}" type="datetimeFigureOut">
              <a:rPr lang="sv-SE" smtClean="0"/>
              <a:t>2020-01-30</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87A5E-DA3B-462B-88AC-8B01FC1496D6}" type="slidenum">
              <a:rPr lang="sv-SE" smtClean="0"/>
              <a:t>‹#›</a:t>
            </a:fld>
            <a:endParaRPr lang="sv-SE"/>
          </a:p>
        </p:txBody>
      </p:sp>
    </p:spTree>
    <p:extLst>
      <p:ext uri="{BB962C8B-B14F-4D97-AF65-F5344CB8AC3E}">
        <p14:creationId xmlns:p14="http://schemas.microsoft.com/office/powerpoint/2010/main" val="2958143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kern="1200" dirty="0" smtClean="0">
                <a:solidFill>
                  <a:schemeClr val="tx1"/>
                </a:solidFill>
                <a:effectLst/>
                <a:latin typeface="+mn-lt"/>
                <a:ea typeface="+mn-ea"/>
                <a:cs typeface="+mn-cs"/>
              </a:rPr>
              <a:t>Man kan faktiskt säga att idén till kanalen föddes ur ilska, där en av de främsta anledningarna var att slippa danskarnas höga tullavgifter. Baltzar von Platen startade byggnationen av Göta kanal år 1810 och 1832 stod hela kanalen klar. Göta kanal är absolut ett av de största byggnadsprojekt som någonsin genomförts i Sverige. Kanalen sträcker sig från Sjötorp vid Vänern till </a:t>
            </a:r>
            <a:r>
              <a:rPr lang="sv-SE" sz="1200" b="0" i="0" kern="1200" dirty="0" err="1" smtClean="0">
                <a:solidFill>
                  <a:schemeClr val="tx1"/>
                </a:solidFill>
                <a:effectLst/>
                <a:latin typeface="+mn-lt"/>
                <a:ea typeface="+mn-ea"/>
                <a:cs typeface="+mn-cs"/>
              </a:rPr>
              <a:t>Mem</a:t>
            </a:r>
            <a:r>
              <a:rPr lang="sv-SE" sz="1200" b="0" i="0" kern="1200" dirty="0" smtClean="0">
                <a:solidFill>
                  <a:schemeClr val="tx1"/>
                </a:solidFill>
                <a:effectLst/>
                <a:latin typeface="+mn-lt"/>
                <a:ea typeface="+mn-ea"/>
                <a:cs typeface="+mn-cs"/>
              </a:rPr>
              <a:t> vid Slätbaken och är 190 km lång med 58 slussar. Av sträckan är 87 km grävd kanal. https://www.google.com/search?hl=sv&amp;authuser=0&amp;rlz=1C1GGRV_enSE758SE758&amp;ei=5TRdXJ6yOpKb5gLXvp6ICQ&amp;q=g%C3%B6ta+kanal&amp;oq=g%C3%B6ta+kanal&amp;gs_l=psy-ab.3..0l10.4531.7346..8464...1.0..0.84.716.12......0....1..gws-wiz.....0..0i71j0i67j0i131.kfjx2Y3AGjg</a:t>
            </a:r>
            <a:endParaRPr lang="sv-SE" dirty="0"/>
          </a:p>
        </p:txBody>
      </p:sp>
      <p:sp>
        <p:nvSpPr>
          <p:cNvPr id="4" name="Platshållare för bildnummer 3"/>
          <p:cNvSpPr>
            <a:spLocks noGrp="1"/>
          </p:cNvSpPr>
          <p:nvPr>
            <p:ph type="sldNum" sz="quarter" idx="10"/>
          </p:nvPr>
        </p:nvSpPr>
        <p:spPr/>
        <p:txBody>
          <a:bodyPr/>
          <a:lstStyle/>
          <a:p>
            <a:fld id="{21587A5E-DA3B-462B-88AC-8B01FC1496D6}" type="slidenum">
              <a:rPr lang="sv-SE" smtClean="0"/>
              <a:t>13</a:t>
            </a:fld>
            <a:endParaRPr lang="sv-SE"/>
          </a:p>
        </p:txBody>
      </p:sp>
    </p:spTree>
    <p:extLst>
      <p:ext uri="{BB962C8B-B14F-4D97-AF65-F5344CB8AC3E}">
        <p14:creationId xmlns:p14="http://schemas.microsoft.com/office/powerpoint/2010/main" val="4098960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Bild: Hässleholm</a:t>
            </a:r>
            <a:r>
              <a:rPr lang="sv-SE" baseline="0" dirty="0" smtClean="0"/>
              <a:t> 1901</a:t>
            </a:r>
            <a:endParaRPr lang="sv-SE" dirty="0"/>
          </a:p>
        </p:txBody>
      </p:sp>
      <p:sp>
        <p:nvSpPr>
          <p:cNvPr id="4" name="Platshållare för bildnummer 3"/>
          <p:cNvSpPr>
            <a:spLocks noGrp="1"/>
          </p:cNvSpPr>
          <p:nvPr>
            <p:ph type="sldNum" sz="quarter" idx="10"/>
          </p:nvPr>
        </p:nvSpPr>
        <p:spPr/>
        <p:txBody>
          <a:bodyPr/>
          <a:lstStyle/>
          <a:p>
            <a:fld id="{21587A5E-DA3B-462B-88AC-8B01FC1496D6}" type="slidenum">
              <a:rPr lang="sv-SE" smtClean="0"/>
              <a:t>16</a:t>
            </a:fld>
            <a:endParaRPr lang="sv-SE"/>
          </a:p>
        </p:txBody>
      </p:sp>
    </p:spTree>
    <p:extLst>
      <p:ext uri="{BB962C8B-B14F-4D97-AF65-F5344CB8AC3E}">
        <p14:creationId xmlns:p14="http://schemas.microsoft.com/office/powerpoint/2010/main" val="92882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indent="0">
              <a:buNone/>
            </a:pPr>
            <a:r>
              <a:rPr lang="sv-SE" dirty="0" smtClean="0"/>
              <a:t>Sverige</a:t>
            </a:r>
            <a:r>
              <a:rPr lang="sv-SE" baseline="0" dirty="0" smtClean="0"/>
              <a:t> har haft enväldiga kungar men d</a:t>
            </a:r>
            <a:r>
              <a:rPr lang="sv-SE" dirty="0" smtClean="0"/>
              <a:t>en 6 juni 1809 fick Sverige en ny grundlag. Den reglerade hur makten skulle delas mellan riksdagen och kungen</a:t>
            </a:r>
          </a:p>
          <a:p>
            <a:pPr marL="0" indent="0">
              <a:buNone/>
            </a:pPr>
            <a:r>
              <a:rPr lang="sv-SE" dirty="0" smtClean="0"/>
              <a:t>En av de nya grundlagarna 1809 var regeringsformen. Principen om maktdelning fick stort inflytande på regeringsformen. Det innebar att man alltmer skilde mellan den lagstiftande, dömande och verkställande makten i samhället.</a:t>
            </a:r>
          </a:p>
          <a:p>
            <a:pPr marL="0" indent="0">
              <a:buNone/>
            </a:pPr>
            <a:r>
              <a:rPr lang="sv-SE" dirty="0" smtClean="0"/>
              <a:t>Montesquieu </a:t>
            </a:r>
          </a:p>
          <a:p>
            <a:pPr marL="0" indent="0">
              <a:buNone/>
            </a:pPr>
            <a:r>
              <a:rPr lang="sv-SE" dirty="0" smtClean="0"/>
              <a:t>I den nya grundlagen fick t.ex. domstolarna och myndigheterna en självständig ställning. </a:t>
            </a:r>
          </a:p>
          <a:p>
            <a:endParaRPr lang="sv-SE" dirty="0"/>
          </a:p>
        </p:txBody>
      </p:sp>
      <p:sp>
        <p:nvSpPr>
          <p:cNvPr id="4" name="Platshållare för bildnummer 3"/>
          <p:cNvSpPr>
            <a:spLocks noGrp="1"/>
          </p:cNvSpPr>
          <p:nvPr>
            <p:ph type="sldNum" sz="quarter" idx="10"/>
          </p:nvPr>
        </p:nvSpPr>
        <p:spPr/>
        <p:txBody>
          <a:bodyPr/>
          <a:lstStyle/>
          <a:p>
            <a:fld id="{21587A5E-DA3B-462B-88AC-8B01FC1496D6}" type="slidenum">
              <a:rPr lang="sv-SE" smtClean="0"/>
              <a:t>17</a:t>
            </a:fld>
            <a:endParaRPr lang="sv-SE"/>
          </a:p>
        </p:txBody>
      </p:sp>
    </p:spTree>
    <p:extLst>
      <p:ext uri="{BB962C8B-B14F-4D97-AF65-F5344CB8AC3E}">
        <p14:creationId xmlns:p14="http://schemas.microsoft.com/office/powerpoint/2010/main" val="3831826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Rikedom och kön avgjorde vilka som fick rösta under 1800-talet</a:t>
            </a:r>
          </a:p>
          <a:p>
            <a:r>
              <a:rPr lang="sv-SE" dirty="0" smtClean="0"/>
              <a:t>Ju rikare du var desto fler röster fick du (graderad rösträtt)</a:t>
            </a:r>
          </a:p>
          <a:p>
            <a:endParaRPr lang="sv-SE" dirty="0"/>
          </a:p>
        </p:txBody>
      </p:sp>
      <p:sp>
        <p:nvSpPr>
          <p:cNvPr id="4" name="Platshållare för bildnummer 3"/>
          <p:cNvSpPr>
            <a:spLocks noGrp="1"/>
          </p:cNvSpPr>
          <p:nvPr>
            <p:ph type="sldNum" sz="quarter" idx="10"/>
          </p:nvPr>
        </p:nvSpPr>
        <p:spPr/>
        <p:txBody>
          <a:bodyPr/>
          <a:lstStyle/>
          <a:p>
            <a:fld id="{21587A5E-DA3B-462B-88AC-8B01FC1496D6}" type="slidenum">
              <a:rPr lang="sv-SE" smtClean="0"/>
              <a:t>18</a:t>
            </a:fld>
            <a:endParaRPr lang="sv-SE"/>
          </a:p>
        </p:txBody>
      </p:sp>
    </p:spTree>
    <p:extLst>
      <p:ext uri="{BB962C8B-B14F-4D97-AF65-F5344CB8AC3E}">
        <p14:creationId xmlns:p14="http://schemas.microsoft.com/office/powerpoint/2010/main" val="74233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Ståndsriksdagen med de fyra ständerna; adel, präster, borgare och bönder (varit så från medeltiden) avskaffades 1865 </a:t>
            </a:r>
          </a:p>
          <a:p>
            <a:r>
              <a:rPr lang="sv-SE" dirty="0" smtClean="0"/>
              <a:t>Ståndsriksdagen hade inte speglat 1800-talets samhälle och många stod utanför politiken. Exempelvis lärare, läkare, journalister, advokater som saknade adelstitel</a:t>
            </a:r>
          </a:p>
        </p:txBody>
      </p:sp>
      <p:sp>
        <p:nvSpPr>
          <p:cNvPr id="4" name="Platshållare för bildnummer 3"/>
          <p:cNvSpPr>
            <a:spLocks noGrp="1"/>
          </p:cNvSpPr>
          <p:nvPr>
            <p:ph type="sldNum" sz="quarter" idx="10"/>
          </p:nvPr>
        </p:nvSpPr>
        <p:spPr/>
        <p:txBody>
          <a:bodyPr/>
          <a:lstStyle/>
          <a:p>
            <a:fld id="{21587A5E-DA3B-462B-88AC-8B01FC1496D6}" type="slidenum">
              <a:rPr lang="sv-SE" smtClean="0"/>
              <a:t>19</a:t>
            </a:fld>
            <a:endParaRPr lang="sv-SE"/>
          </a:p>
        </p:txBody>
      </p:sp>
    </p:spTree>
    <p:extLst>
      <p:ext uri="{BB962C8B-B14F-4D97-AF65-F5344CB8AC3E}">
        <p14:creationId xmlns:p14="http://schemas.microsoft.com/office/powerpoint/2010/main" val="2934312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Genom en rösträttsreform 1907–1909 kunde kvinnor med rösträtt också bli invalda i kommunala församlingar. </a:t>
            </a:r>
          </a:p>
          <a:p>
            <a:r>
              <a:rPr lang="sv-SE" dirty="0" smtClean="0"/>
              <a:t>1912 la den svenska regeringen fram ett lagförslag om kvinnlig rösträtt genom en proposition i riksdagen. förslaget ned av först Första Kammaren med 86 röster mot 58. I Andra Kammaren antogs däremot förslaget med 140 röster mot 66. Det resulterade den gången till att den kvinnliga rösträtten föll, men det skulle visa sig att frågan återkom med förnyad kraft.</a:t>
            </a:r>
          </a:p>
          <a:p>
            <a:endParaRPr lang="sv-SE" dirty="0"/>
          </a:p>
        </p:txBody>
      </p:sp>
      <p:sp>
        <p:nvSpPr>
          <p:cNvPr id="4" name="Platshållare för bildnummer 3"/>
          <p:cNvSpPr>
            <a:spLocks noGrp="1"/>
          </p:cNvSpPr>
          <p:nvPr>
            <p:ph type="sldNum" sz="quarter" idx="10"/>
          </p:nvPr>
        </p:nvSpPr>
        <p:spPr/>
        <p:txBody>
          <a:bodyPr/>
          <a:lstStyle/>
          <a:p>
            <a:fld id="{21587A5E-DA3B-462B-88AC-8B01FC1496D6}" type="slidenum">
              <a:rPr lang="sv-SE" smtClean="0"/>
              <a:t>23</a:t>
            </a:fld>
            <a:endParaRPr lang="sv-SE"/>
          </a:p>
        </p:txBody>
      </p:sp>
    </p:spTree>
    <p:extLst>
      <p:ext uri="{BB962C8B-B14F-4D97-AF65-F5344CB8AC3E}">
        <p14:creationId xmlns:p14="http://schemas.microsoft.com/office/powerpoint/2010/main" val="3995708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smtClean="0"/>
              <a:t>Klicka här för att ändra format</a:t>
            </a:r>
            <a:endParaRPr lang="sv-SE"/>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smtClean="0"/>
              <a:t>Klicka om du vill redigera mall för underrubrikformat</a:t>
            </a:r>
            <a:endParaRPr lang="sv-SE"/>
          </a:p>
        </p:txBody>
      </p:sp>
      <p:sp>
        <p:nvSpPr>
          <p:cNvPr id="4" name="Platshållare för datum 3"/>
          <p:cNvSpPr>
            <a:spLocks noGrp="1"/>
          </p:cNvSpPr>
          <p:nvPr>
            <p:ph type="dt" sz="half" idx="10"/>
          </p:nvPr>
        </p:nvSpPr>
        <p:spPr/>
        <p:txBody>
          <a:bodyPr/>
          <a:lstStyle/>
          <a:p>
            <a:fld id="{3185E7AA-02C8-48B5-8F60-846B172EE6F2}" type="datetimeFigureOut">
              <a:rPr lang="sv-SE" smtClean="0"/>
              <a:t>2020-01-30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01AC9347-8131-4A0B-98BA-632821BB63F3}" type="slidenum">
              <a:rPr lang="sv-SE" smtClean="0"/>
              <a:t>‹#›</a:t>
            </a:fld>
            <a:endParaRPr lang="sv-SE"/>
          </a:p>
        </p:txBody>
      </p:sp>
    </p:spTree>
    <p:extLst>
      <p:ext uri="{BB962C8B-B14F-4D97-AF65-F5344CB8AC3E}">
        <p14:creationId xmlns:p14="http://schemas.microsoft.com/office/powerpoint/2010/main" val="336986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3185E7AA-02C8-48B5-8F60-846B172EE6F2}" type="datetimeFigureOut">
              <a:rPr lang="sv-SE" smtClean="0"/>
              <a:t>2020-01-30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01AC9347-8131-4A0B-98BA-632821BB63F3}" type="slidenum">
              <a:rPr lang="sv-SE" smtClean="0"/>
              <a:t>‹#›</a:t>
            </a:fld>
            <a:endParaRPr lang="sv-SE"/>
          </a:p>
        </p:txBody>
      </p:sp>
    </p:spTree>
    <p:extLst>
      <p:ext uri="{BB962C8B-B14F-4D97-AF65-F5344CB8AC3E}">
        <p14:creationId xmlns:p14="http://schemas.microsoft.com/office/powerpoint/2010/main" val="1791502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724900" y="365125"/>
            <a:ext cx="2628900" cy="5811838"/>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838200" y="365125"/>
            <a:ext cx="7734300" cy="5811838"/>
          </a:xfrm>
        </p:spPr>
        <p:txBody>
          <a:bodyPr vert="eaVert"/>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3185E7AA-02C8-48B5-8F60-846B172EE6F2}" type="datetimeFigureOut">
              <a:rPr lang="sv-SE" smtClean="0"/>
              <a:t>2020-01-30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01AC9347-8131-4A0B-98BA-632821BB63F3}" type="slidenum">
              <a:rPr lang="sv-SE" smtClean="0"/>
              <a:t>‹#›</a:t>
            </a:fld>
            <a:endParaRPr lang="sv-SE"/>
          </a:p>
        </p:txBody>
      </p:sp>
    </p:spTree>
    <p:extLst>
      <p:ext uri="{BB962C8B-B14F-4D97-AF65-F5344CB8AC3E}">
        <p14:creationId xmlns:p14="http://schemas.microsoft.com/office/powerpoint/2010/main" val="361741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3185E7AA-02C8-48B5-8F60-846B172EE6F2}" type="datetimeFigureOut">
              <a:rPr lang="sv-SE" smtClean="0"/>
              <a:t>2020-01-30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01AC9347-8131-4A0B-98BA-632821BB63F3}" type="slidenum">
              <a:rPr lang="sv-SE" smtClean="0"/>
              <a:t>‹#›</a:t>
            </a:fld>
            <a:endParaRPr lang="sv-SE"/>
          </a:p>
        </p:txBody>
      </p:sp>
    </p:spTree>
    <p:extLst>
      <p:ext uri="{BB962C8B-B14F-4D97-AF65-F5344CB8AC3E}">
        <p14:creationId xmlns:p14="http://schemas.microsoft.com/office/powerpoint/2010/main" val="337294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smtClean="0"/>
              <a:t>Klicka här för att ändra format</a:t>
            </a:r>
            <a:endParaRPr lang="sv-SE"/>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smtClean="0"/>
              <a:t>Redigera format för bakgrundstext</a:t>
            </a:r>
          </a:p>
        </p:txBody>
      </p:sp>
      <p:sp>
        <p:nvSpPr>
          <p:cNvPr id="4" name="Platshållare för datum 3"/>
          <p:cNvSpPr>
            <a:spLocks noGrp="1"/>
          </p:cNvSpPr>
          <p:nvPr>
            <p:ph type="dt" sz="half" idx="10"/>
          </p:nvPr>
        </p:nvSpPr>
        <p:spPr/>
        <p:txBody>
          <a:bodyPr/>
          <a:lstStyle/>
          <a:p>
            <a:fld id="{3185E7AA-02C8-48B5-8F60-846B172EE6F2}" type="datetimeFigureOut">
              <a:rPr lang="sv-SE" smtClean="0"/>
              <a:t>2020-01-30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01AC9347-8131-4A0B-98BA-632821BB63F3}" type="slidenum">
              <a:rPr lang="sv-SE" smtClean="0"/>
              <a:t>‹#›</a:t>
            </a:fld>
            <a:endParaRPr lang="sv-SE"/>
          </a:p>
        </p:txBody>
      </p:sp>
    </p:spTree>
    <p:extLst>
      <p:ext uri="{BB962C8B-B14F-4D97-AF65-F5344CB8AC3E}">
        <p14:creationId xmlns:p14="http://schemas.microsoft.com/office/powerpoint/2010/main" val="2807852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838200" y="1825625"/>
            <a:ext cx="5181600" cy="435133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172200" y="1825625"/>
            <a:ext cx="5181600" cy="435133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datum 4"/>
          <p:cNvSpPr>
            <a:spLocks noGrp="1"/>
          </p:cNvSpPr>
          <p:nvPr>
            <p:ph type="dt" sz="half" idx="10"/>
          </p:nvPr>
        </p:nvSpPr>
        <p:spPr/>
        <p:txBody>
          <a:bodyPr/>
          <a:lstStyle/>
          <a:p>
            <a:fld id="{3185E7AA-02C8-48B5-8F60-846B172EE6F2}" type="datetimeFigureOut">
              <a:rPr lang="sv-SE" smtClean="0"/>
              <a:t>2020-01-30</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01AC9347-8131-4A0B-98BA-632821BB63F3}" type="slidenum">
              <a:rPr lang="sv-SE" smtClean="0"/>
              <a:t>‹#›</a:t>
            </a:fld>
            <a:endParaRPr lang="sv-SE"/>
          </a:p>
        </p:txBody>
      </p:sp>
    </p:spTree>
    <p:extLst>
      <p:ext uri="{BB962C8B-B14F-4D97-AF65-F5344CB8AC3E}">
        <p14:creationId xmlns:p14="http://schemas.microsoft.com/office/powerpoint/2010/main" val="231778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smtClean="0"/>
              <a:t>Klicka här för att ändra format</a:t>
            </a:r>
            <a:endParaRPr lang="sv-SE"/>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Redigera format för bakgrundstext</a:t>
            </a:r>
          </a:p>
        </p:txBody>
      </p:sp>
      <p:sp>
        <p:nvSpPr>
          <p:cNvPr id="4" name="Platshållare för innehåll 3"/>
          <p:cNvSpPr>
            <a:spLocks noGrp="1"/>
          </p:cNvSpPr>
          <p:nvPr>
            <p:ph sz="half" idx="2"/>
          </p:nvPr>
        </p:nvSpPr>
        <p:spPr>
          <a:xfrm>
            <a:off x="839788" y="2505075"/>
            <a:ext cx="5157787" cy="368458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Redigera format för bakgrundstext</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Platshållare för datum 6"/>
          <p:cNvSpPr>
            <a:spLocks noGrp="1"/>
          </p:cNvSpPr>
          <p:nvPr>
            <p:ph type="dt" sz="half" idx="10"/>
          </p:nvPr>
        </p:nvSpPr>
        <p:spPr/>
        <p:txBody>
          <a:bodyPr/>
          <a:lstStyle/>
          <a:p>
            <a:fld id="{3185E7AA-02C8-48B5-8F60-846B172EE6F2}" type="datetimeFigureOut">
              <a:rPr lang="sv-SE" smtClean="0"/>
              <a:t>2020-01-30</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01AC9347-8131-4A0B-98BA-632821BB63F3}" type="slidenum">
              <a:rPr lang="sv-SE" smtClean="0"/>
              <a:t>‹#›</a:t>
            </a:fld>
            <a:endParaRPr lang="sv-SE"/>
          </a:p>
        </p:txBody>
      </p:sp>
    </p:spTree>
    <p:extLst>
      <p:ext uri="{BB962C8B-B14F-4D97-AF65-F5344CB8AC3E}">
        <p14:creationId xmlns:p14="http://schemas.microsoft.com/office/powerpoint/2010/main" val="304623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3185E7AA-02C8-48B5-8F60-846B172EE6F2}" type="datetimeFigureOut">
              <a:rPr lang="sv-SE" smtClean="0"/>
              <a:t>2020-01-30</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01AC9347-8131-4A0B-98BA-632821BB63F3}" type="slidenum">
              <a:rPr lang="sv-SE" smtClean="0"/>
              <a:t>‹#›</a:t>
            </a:fld>
            <a:endParaRPr lang="sv-SE"/>
          </a:p>
        </p:txBody>
      </p:sp>
    </p:spTree>
    <p:extLst>
      <p:ext uri="{BB962C8B-B14F-4D97-AF65-F5344CB8AC3E}">
        <p14:creationId xmlns:p14="http://schemas.microsoft.com/office/powerpoint/2010/main" val="1690343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3185E7AA-02C8-48B5-8F60-846B172EE6F2}" type="datetimeFigureOut">
              <a:rPr lang="sv-SE" smtClean="0"/>
              <a:t>2020-01-30</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01AC9347-8131-4A0B-98BA-632821BB63F3}" type="slidenum">
              <a:rPr lang="sv-SE" smtClean="0"/>
              <a:t>‹#›</a:t>
            </a:fld>
            <a:endParaRPr lang="sv-SE"/>
          </a:p>
        </p:txBody>
      </p:sp>
    </p:spTree>
    <p:extLst>
      <p:ext uri="{BB962C8B-B14F-4D97-AF65-F5344CB8AC3E}">
        <p14:creationId xmlns:p14="http://schemas.microsoft.com/office/powerpoint/2010/main" val="2527361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sv-SE"/>
          </a:p>
        </p:txBody>
      </p:sp>
      <p:sp>
        <p:nvSpPr>
          <p:cNvPr id="3" name="Platshållare för innehåll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Redigera format för bakgrundstext</a:t>
            </a:r>
          </a:p>
        </p:txBody>
      </p:sp>
      <p:sp>
        <p:nvSpPr>
          <p:cNvPr id="5" name="Platshållare för datum 4"/>
          <p:cNvSpPr>
            <a:spLocks noGrp="1"/>
          </p:cNvSpPr>
          <p:nvPr>
            <p:ph type="dt" sz="half" idx="10"/>
          </p:nvPr>
        </p:nvSpPr>
        <p:spPr/>
        <p:txBody>
          <a:bodyPr/>
          <a:lstStyle/>
          <a:p>
            <a:fld id="{3185E7AA-02C8-48B5-8F60-846B172EE6F2}" type="datetimeFigureOut">
              <a:rPr lang="sv-SE" smtClean="0"/>
              <a:t>2020-01-30</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01AC9347-8131-4A0B-98BA-632821BB63F3}" type="slidenum">
              <a:rPr lang="sv-SE" smtClean="0"/>
              <a:t>‹#›</a:t>
            </a:fld>
            <a:endParaRPr lang="sv-SE"/>
          </a:p>
        </p:txBody>
      </p:sp>
    </p:spTree>
    <p:extLst>
      <p:ext uri="{BB962C8B-B14F-4D97-AF65-F5344CB8AC3E}">
        <p14:creationId xmlns:p14="http://schemas.microsoft.com/office/powerpoint/2010/main" val="2496594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sv-SE"/>
          </a:p>
        </p:txBody>
      </p:sp>
      <p:sp>
        <p:nvSpPr>
          <p:cNvPr id="3" name="Platshållare för bild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Redigera format för bakgrundstext</a:t>
            </a:r>
          </a:p>
        </p:txBody>
      </p:sp>
      <p:sp>
        <p:nvSpPr>
          <p:cNvPr id="5" name="Platshållare för datum 4"/>
          <p:cNvSpPr>
            <a:spLocks noGrp="1"/>
          </p:cNvSpPr>
          <p:nvPr>
            <p:ph type="dt" sz="half" idx="10"/>
          </p:nvPr>
        </p:nvSpPr>
        <p:spPr/>
        <p:txBody>
          <a:bodyPr/>
          <a:lstStyle/>
          <a:p>
            <a:fld id="{3185E7AA-02C8-48B5-8F60-846B172EE6F2}" type="datetimeFigureOut">
              <a:rPr lang="sv-SE" smtClean="0"/>
              <a:t>2020-01-30</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01AC9347-8131-4A0B-98BA-632821BB63F3}" type="slidenum">
              <a:rPr lang="sv-SE" smtClean="0"/>
              <a:t>‹#›</a:t>
            </a:fld>
            <a:endParaRPr lang="sv-SE"/>
          </a:p>
        </p:txBody>
      </p:sp>
    </p:spTree>
    <p:extLst>
      <p:ext uri="{BB962C8B-B14F-4D97-AF65-F5344CB8AC3E}">
        <p14:creationId xmlns:p14="http://schemas.microsoft.com/office/powerpoint/2010/main" val="745224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smtClean="0"/>
              <a:t>Klicka här för att ändra format</a:t>
            </a:r>
            <a:endParaRPr lang="sv-SE"/>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85E7AA-02C8-48B5-8F60-846B172EE6F2}" type="datetimeFigureOut">
              <a:rPr lang="sv-SE" smtClean="0"/>
              <a:t>2020-01-30</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AC9347-8131-4A0B-98BA-632821BB63F3}" type="slidenum">
              <a:rPr lang="sv-SE" smtClean="0"/>
              <a:t>‹#›</a:t>
            </a:fld>
            <a:endParaRPr lang="sv-SE"/>
          </a:p>
        </p:txBody>
      </p:sp>
    </p:spTree>
    <p:extLst>
      <p:ext uri="{BB962C8B-B14F-4D97-AF65-F5344CB8AC3E}">
        <p14:creationId xmlns:p14="http://schemas.microsoft.com/office/powerpoint/2010/main" val="1651178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sgtO1KWSU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youtube.com/watch?v=CUvECYp7MSc&amp;t=2170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Sverige under 1800-talet och början av 1900-talet</a:t>
            </a:r>
            <a:endParaRPr lang="sv-SE" dirty="0"/>
          </a:p>
        </p:txBody>
      </p:sp>
      <p:sp>
        <p:nvSpPr>
          <p:cNvPr id="3" name="Subtitle 2"/>
          <p:cNvSpPr>
            <a:spLocks noGrp="1"/>
          </p:cNvSpPr>
          <p:nvPr>
            <p:ph type="subTitle" idx="1"/>
          </p:nvPr>
        </p:nvSpPr>
        <p:spPr/>
        <p:txBody>
          <a:bodyPr/>
          <a:lstStyle/>
          <a:p>
            <a:r>
              <a:rPr lang="sv-SE" dirty="0" smtClean="0"/>
              <a:t>Det moderna Sverige växer fram och Sverige industrialiseras och demokratiseras</a:t>
            </a:r>
            <a:endParaRPr lang="sv-SE" dirty="0"/>
          </a:p>
        </p:txBody>
      </p:sp>
    </p:spTree>
    <p:extLst>
      <p:ext uri="{BB962C8B-B14F-4D97-AF65-F5344CB8AC3E}">
        <p14:creationId xmlns:p14="http://schemas.microsoft.com/office/powerpoint/2010/main" val="41945121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Järn och träindustri i Sverige</a:t>
            </a:r>
            <a:br>
              <a:rPr lang="sv-SE" dirty="0" smtClean="0"/>
            </a:br>
            <a:endParaRPr lang="sv-SE" dirty="0"/>
          </a:p>
        </p:txBody>
      </p:sp>
      <p:sp>
        <p:nvSpPr>
          <p:cNvPr id="3" name="Platshållare för innehåll 2"/>
          <p:cNvSpPr>
            <a:spLocks noGrp="1"/>
          </p:cNvSpPr>
          <p:nvPr>
            <p:ph idx="1"/>
          </p:nvPr>
        </p:nvSpPr>
        <p:spPr/>
        <p:txBody>
          <a:bodyPr>
            <a:normAutofit fontScale="92500" lnSpcReduction="10000"/>
          </a:bodyPr>
          <a:lstStyle/>
          <a:p>
            <a:endParaRPr lang="sv-SE" dirty="0" smtClean="0"/>
          </a:p>
          <a:p>
            <a:endParaRPr lang="sv-SE" dirty="0" smtClean="0"/>
          </a:p>
          <a:p>
            <a:r>
              <a:rPr lang="sv-SE" dirty="0" smtClean="0"/>
              <a:t>Sverige hade exporterat järn redan tidigare</a:t>
            </a:r>
          </a:p>
          <a:p>
            <a:r>
              <a:rPr lang="sv-SE" dirty="0" smtClean="0"/>
              <a:t>Under 1800-talet växte träindustrin och blev den viktigaste exportvaran</a:t>
            </a:r>
          </a:p>
          <a:p>
            <a:r>
              <a:rPr lang="sv-SE" dirty="0" smtClean="0"/>
              <a:t>Stor efterfrågan på trä, framför allt från England</a:t>
            </a:r>
          </a:p>
          <a:p>
            <a:r>
              <a:rPr lang="sv-SE" dirty="0" smtClean="0"/>
              <a:t>Norrlands skogar köptes upp och började avverkas – flottades ner på älvarna till kusten – sågades upp</a:t>
            </a:r>
          </a:p>
          <a:p>
            <a:r>
              <a:rPr lang="sv-SE" dirty="0" smtClean="0"/>
              <a:t>Ångsågar anlades. Första ångsågen anlades i </a:t>
            </a:r>
            <a:r>
              <a:rPr lang="sv-SE" dirty="0" err="1" smtClean="0"/>
              <a:t>Tunadal</a:t>
            </a:r>
            <a:r>
              <a:rPr lang="sv-SE" dirty="0" smtClean="0"/>
              <a:t> vid Sundsvall 1849. (150 ångdrivna sågverk längs med Ångermanälven och Indalsälven under 1870-talet)</a:t>
            </a:r>
            <a:endParaRPr lang="sv-SE" dirty="0"/>
          </a:p>
        </p:txBody>
      </p:sp>
      <p:pic>
        <p:nvPicPr>
          <p:cNvPr id="6" name="Bildobjekt 5"/>
          <p:cNvPicPr>
            <a:picLocks noChangeAspect="1"/>
          </p:cNvPicPr>
          <p:nvPr/>
        </p:nvPicPr>
        <p:blipFill>
          <a:blip r:embed="rId2"/>
          <a:stretch>
            <a:fillRect/>
          </a:stretch>
        </p:blipFill>
        <p:spPr>
          <a:xfrm>
            <a:off x="4767942" y="1030400"/>
            <a:ext cx="6143897" cy="1590449"/>
          </a:xfrm>
          <a:prstGeom prst="rect">
            <a:avLst/>
          </a:prstGeom>
        </p:spPr>
      </p:pic>
    </p:spTree>
    <p:extLst>
      <p:ext uri="{BB962C8B-B14F-4D97-AF65-F5344CB8AC3E}">
        <p14:creationId xmlns:p14="http://schemas.microsoft.com/office/powerpoint/2010/main" val="1220018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sv-SE"/>
          </a:p>
        </p:txBody>
      </p:sp>
      <p:pic>
        <p:nvPicPr>
          <p:cNvPr id="4" name="Platshållare för innehåll 3"/>
          <p:cNvPicPr>
            <a:picLocks noGrp="1" noChangeAspect="1"/>
          </p:cNvPicPr>
          <p:nvPr>
            <p:ph idx="1"/>
          </p:nvPr>
        </p:nvPicPr>
        <p:blipFill>
          <a:blip r:embed="rId2"/>
          <a:stretch>
            <a:fillRect/>
          </a:stretch>
        </p:blipFill>
        <p:spPr>
          <a:xfrm>
            <a:off x="608266" y="214584"/>
            <a:ext cx="4667942" cy="3756523"/>
          </a:xfrm>
          <a:prstGeom prst="rect">
            <a:avLst/>
          </a:prstGeom>
        </p:spPr>
      </p:pic>
      <p:pic>
        <p:nvPicPr>
          <p:cNvPr id="6" name="Bildobjekt 5"/>
          <p:cNvPicPr>
            <a:picLocks noChangeAspect="1"/>
          </p:cNvPicPr>
          <p:nvPr/>
        </p:nvPicPr>
        <p:blipFill>
          <a:blip r:embed="rId3"/>
          <a:stretch>
            <a:fillRect/>
          </a:stretch>
        </p:blipFill>
        <p:spPr>
          <a:xfrm>
            <a:off x="188423" y="3971107"/>
            <a:ext cx="2753814" cy="2414860"/>
          </a:xfrm>
          <a:prstGeom prst="rect">
            <a:avLst/>
          </a:prstGeom>
        </p:spPr>
      </p:pic>
      <p:pic>
        <p:nvPicPr>
          <p:cNvPr id="7" name="Bildobjekt 6"/>
          <p:cNvPicPr>
            <a:picLocks noChangeAspect="1"/>
          </p:cNvPicPr>
          <p:nvPr/>
        </p:nvPicPr>
        <p:blipFill>
          <a:blip r:embed="rId4"/>
          <a:stretch>
            <a:fillRect/>
          </a:stretch>
        </p:blipFill>
        <p:spPr>
          <a:xfrm>
            <a:off x="7182939" y="23426"/>
            <a:ext cx="4305300" cy="5715000"/>
          </a:xfrm>
          <a:prstGeom prst="rect">
            <a:avLst/>
          </a:prstGeom>
        </p:spPr>
      </p:pic>
      <p:pic>
        <p:nvPicPr>
          <p:cNvPr id="8" name="Bildobjekt 7"/>
          <p:cNvPicPr>
            <a:picLocks noChangeAspect="1"/>
          </p:cNvPicPr>
          <p:nvPr/>
        </p:nvPicPr>
        <p:blipFill>
          <a:blip r:embed="rId5"/>
          <a:stretch>
            <a:fillRect/>
          </a:stretch>
        </p:blipFill>
        <p:spPr>
          <a:xfrm>
            <a:off x="5461266" y="3061707"/>
            <a:ext cx="1733550" cy="3133725"/>
          </a:xfrm>
          <a:prstGeom prst="rect">
            <a:avLst/>
          </a:prstGeom>
        </p:spPr>
      </p:pic>
    </p:spTree>
    <p:extLst>
      <p:ext uri="{BB962C8B-B14F-4D97-AF65-F5344CB8AC3E}">
        <p14:creationId xmlns:p14="http://schemas.microsoft.com/office/powerpoint/2010/main" val="14280276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Sveriges industriella genombrott sker under 1890-talet. </a:t>
            </a:r>
            <a:r>
              <a:rPr lang="sv-SE" sz="2000" dirty="0" smtClean="0"/>
              <a:t>LB s 248-249</a:t>
            </a:r>
            <a:endParaRPr lang="sv-SE" sz="2000" dirty="0"/>
          </a:p>
        </p:txBody>
      </p:sp>
      <p:sp>
        <p:nvSpPr>
          <p:cNvPr id="3" name="Platshållare för innehåll 2"/>
          <p:cNvSpPr>
            <a:spLocks noGrp="1"/>
          </p:cNvSpPr>
          <p:nvPr>
            <p:ph idx="1"/>
          </p:nvPr>
        </p:nvSpPr>
        <p:spPr/>
        <p:txBody>
          <a:bodyPr/>
          <a:lstStyle/>
          <a:p>
            <a:r>
              <a:rPr lang="sv-SE" dirty="0" smtClean="0"/>
              <a:t>Malm- och skogsindustrin utvecklas och exporten ökar</a:t>
            </a:r>
          </a:p>
          <a:p>
            <a:pPr lvl="1"/>
            <a:r>
              <a:rPr lang="sv-SE" dirty="0" smtClean="0"/>
              <a:t>pappersmassa framställs på kemisk väg</a:t>
            </a:r>
          </a:p>
          <a:p>
            <a:pPr lvl="1"/>
            <a:r>
              <a:rPr lang="sv-SE" dirty="0"/>
              <a:t>v</a:t>
            </a:r>
            <a:r>
              <a:rPr lang="sv-SE" dirty="0" smtClean="0"/>
              <a:t>id ståltillverkning används fosforhaltig järnmalm och Sveriges export ökar</a:t>
            </a:r>
          </a:p>
          <a:p>
            <a:pPr lvl="1"/>
            <a:endParaRPr lang="sv-SE" dirty="0"/>
          </a:p>
          <a:p>
            <a:pPr lvl="1"/>
            <a:r>
              <a:rPr lang="sv-SE" dirty="0" smtClean="0"/>
              <a:t>Snilleindustrier</a:t>
            </a:r>
          </a:p>
          <a:p>
            <a:pPr lvl="1"/>
            <a:endParaRPr lang="sv-SE" dirty="0" smtClean="0"/>
          </a:p>
        </p:txBody>
      </p:sp>
      <p:pic>
        <p:nvPicPr>
          <p:cNvPr id="4" name="Bildobjekt 3"/>
          <p:cNvPicPr>
            <a:picLocks noChangeAspect="1"/>
          </p:cNvPicPr>
          <p:nvPr/>
        </p:nvPicPr>
        <p:blipFill>
          <a:blip r:embed="rId2"/>
          <a:stretch>
            <a:fillRect/>
          </a:stretch>
        </p:blipFill>
        <p:spPr>
          <a:xfrm>
            <a:off x="4069566" y="3096707"/>
            <a:ext cx="2074069" cy="1809173"/>
          </a:xfrm>
          <a:prstGeom prst="rect">
            <a:avLst/>
          </a:prstGeom>
        </p:spPr>
      </p:pic>
      <p:pic>
        <p:nvPicPr>
          <p:cNvPr id="5" name="Bildobjekt 4"/>
          <p:cNvPicPr>
            <a:picLocks noChangeAspect="1"/>
          </p:cNvPicPr>
          <p:nvPr/>
        </p:nvPicPr>
        <p:blipFill>
          <a:blip r:embed="rId3"/>
          <a:stretch>
            <a:fillRect/>
          </a:stretch>
        </p:blipFill>
        <p:spPr>
          <a:xfrm>
            <a:off x="5638064" y="4603640"/>
            <a:ext cx="1639707" cy="1923462"/>
          </a:xfrm>
          <a:prstGeom prst="rect">
            <a:avLst/>
          </a:prstGeom>
        </p:spPr>
      </p:pic>
      <p:pic>
        <p:nvPicPr>
          <p:cNvPr id="6" name="Bildobjekt 5"/>
          <p:cNvPicPr>
            <a:picLocks noChangeAspect="1"/>
          </p:cNvPicPr>
          <p:nvPr/>
        </p:nvPicPr>
        <p:blipFill>
          <a:blip r:embed="rId4"/>
          <a:stretch>
            <a:fillRect/>
          </a:stretch>
        </p:blipFill>
        <p:spPr>
          <a:xfrm>
            <a:off x="140224" y="3985999"/>
            <a:ext cx="2646217" cy="1579372"/>
          </a:xfrm>
          <a:prstGeom prst="rect">
            <a:avLst/>
          </a:prstGeom>
        </p:spPr>
      </p:pic>
      <p:pic>
        <p:nvPicPr>
          <p:cNvPr id="7" name="Bildobjekt 6"/>
          <p:cNvPicPr>
            <a:picLocks noChangeAspect="1"/>
          </p:cNvPicPr>
          <p:nvPr/>
        </p:nvPicPr>
        <p:blipFill>
          <a:blip r:embed="rId5"/>
          <a:stretch>
            <a:fillRect/>
          </a:stretch>
        </p:blipFill>
        <p:spPr>
          <a:xfrm>
            <a:off x="7065707" y="3378788"/>
            <a:ext cx="1929551" cy="1982163"/>
          </a:xfrm>
          <a:prstGeom prst="rect">
            <a:avLst/>
          </a:prstGeom>
        </p:spPr>
      </p:pic>
      <p:pic>
        <p:nvPicPr>
          <p:cNvPr id="8" name="Bildobjekt 7"/>
          <p:cNvPicPr>
            <a:picLocks noChangeAspect="1"/>
          </p:cNvPicPr>
          <p:nvPr/>
        </p:nvPicPr>
        <p:blipFill>
          <a:blip r:embed="rId6"/>
          <a:stretch>
            <a:fillRect/>
          </a:stretch>
        </p:blipFill>
        <p:spPr>
          <a:xfrm>
            <a:off x="9217459" y="1027906"/>
            <a:ext cx="3273836" cy="1636918"/>
          </a:xfrm>
          <a:prstGeom prst="rect">
            <a:avLst/>
          </a:prstGeom>
        </p:spPr>
      </p:pic>
      <p:pic>
        <p:nvPicPr>
          <p:cNvPr id="9" name="Bildobjekt 8"/>
          <p:cNvPicPr>
            <a:picLocks noChangeAspect="1"/>
          </p:cNvPicPr>
          <p:nvPr/>
        </p:nvPicPr>
        <p:blipFill>
          <a:blip r:embed="rId7"/>
          <a:stretch>
            <a:fillRect/>
          </a:stretch>
        </p:blipFill>
        <p:spPr>
          <a:xfrm>
            <a:off x="1764546" y="4950876"/>
            <a:ext cx="3810330" cy="1615580"/>
          </a:xfrm>
          <a:prstGeom prst="rect">
            <a:avLst/>
          </a:prstGeom>
        </p:spPr>
      </p:pic>
      <p:pic>
        <p:nvPicPr>
          <p:cNvPr id="10" name="Bildobjekt 9"/>
          <p:cNvPicPr>
            <a:picLocks noChangeAspect="1"/>
          </p:cNvPicPr>
          <p:nvPr/>
        </p:nvPicPr>
        <p:blipFill>
          <a:blip r:embed="rId8"/>
          <a:stretch>
            <a:fillRect/>
          </a:stretch>
        </p:blipFill>
        <p:spPr>
          <a:xfrm>
            <a:off x="9073763" y="3582389"/>
            <a:ext cx="2111261" cy="2646981"/>
          </a:xfrm>
          <a:prstGeom prst="rect">
            <a:avLst/>
          </a:prstGeom>
        </p:spPr>
      </p:pic>
    </p:spTree>
    <p:extLst>
      <p:ext uri="{BB962C8B-B14F-4D97-AF65-F5344CB8AC3E}">
        <p14:creationId xmlns:p14="http://schemas.microsoft.com/office/powerpoint/2010/main" val="33529133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Kommunikationer till sjöss</a:t>
            </a:r>
            <a:br>
              <a:rPr lang="sv-SE" dirty="0" smtClean="0"/>
            </a:br>
            <a:endParaRPr lang="sv-SE" dirty="0"/>
          </a:p>
        </p:txBody>
      </p:sp>
      <p:sp>
        <p:nvSpPr>
          <p:cNvPr id="3" name="Platshållare för innehåll 2"/>
          <p:cNvSpPr>
            <a:spLocks noGrp="1"/>
          </p:cNvSpPr>
          <p:nvPr>
            <p:ph idx="1"/>
          </p:nvPr>
        </p:nvSpPr>
        <p:spPr/>
        <p:txBody>
          <a:bodyPr/>
          <a:lstStyle/>
          <a:p>
            <a:r>
              <a:rPr lang="sv-SE" dirty="0" smtClean="0"/>
              <a:t>Sveriges första ångbåt sjösattes 1817</a:t>
            </a:r>
          </a:p>
          <a:p>
            <a:r>
              <a:rPr lang="sv-SE" dirty="0" smtClean="0"/>
              <a:t>1832 var Göta kanal färdigbyggd och den band samman öst med västsidan. 190,5 km lång, nivåskillnad 91 m</a:t>
            </a:r>
          </a:p>
          <a:p>
            <a:endParaRPr lang="sv-SE" dirty="0" smtClean="0"/>
          </a:p>
          <a:p>
            <a:endParaRPr lang="sv-SE" dirty="0"/>
          </a:p>
        </p:txBody>
      </p:sp>
      <p:pic>
        <p:nvPicPr>
          <p:cNvPr id="4" name="Bildobjekt 3"/>
          <p:cNvPicPr>
            <a:picLocks noChangeAspect="1"/>
          </p:cNvPicPr>
          <p:nvPr/>
        </p:nvPicPr>
        <p:blipFill>
          <a:blip r:embed="rId3"/>
          <a:stretch>
            <a:fillRect/>
          </a:stretch>
        </p:blipFill>
        <p:spPr>
          <a:xfrm>
            <a:off x="542109" y="3308168"/>
            <a:ext cx="7025638" cy="3667397"/>
          </a:xfrm>
          <a:prstGeom prst="rect">
            <a:avLst/>
          </a:prstGeom>
        </p:spPr>
      </p:pic>
      <p:pic>
        <p:nvPicPr>
          <p:cNvPr id="5" name="Bildobjekt 4"/>
          <p:cNvPicPr>
            <a:picLocks noChangeAspect="1"/>
          </p:cNvPicPr>
          <p:nvPr/>
        </p:nvPicPr>
        <p:blipFill>
          <a:blip r:embed="rId4"/>
          <a:stretch>
            <a:fillRect/>
          </a:stretch>
        </p:blipFill>
        <p:spPr>
          <a:xfrm>
            <a:off x="8275319" y="2837906"/>
            <a:ext cx="3505200" cy="3928654"/>
          </a:xfrm>
          <a:prstGeom prst="rect">
            <a:avLst/>
          </a:prstGeom>
        </p:spPr>
      </p:pic>
      <p:pic>
        <p:nvPicPr>
          <p:cNvPr id="6" name="Bildobjekt 5"/>
          <p:cNvPicPr>
            <a:picLocks noChangeAspect="1"/>
          </p:cNvPicPr>
          <p:nvPr/>
        </p:nvPicPr>
        <p:blipFill>
          <a:blip r:embed="rId5"/>
          <a:stretch>
            <a:fillRect/>
          </a:stretch>
        </p:blipFill>
        <p:spPr>
          <a:xfrm>
            <a:off x="6871720" y="175265"/>
            <a:ext cx="5320280" cy="1803412"/>
          </a:xfrm>
          <a:prstGeom prst="rect">
            <a:avLst/>
          </a:prstGeom>
        </p:spPr>
      </p:pic>
    </p:spTree>
    <p:extLst>
      <p:ext uri="{BB962C8B-B14F-4D97-AF65-F5344CB8AC3E}">
        <p14:creationId xmlns:p14="http://schemas.microsoft.com/office/powerpoint/2010/main" val="1830147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Kort kanalfakta</a:t>
            </a:r>
            <a:br>
              <a:rPr lang="sv-SE" dirty="0" smtClean="0"/>
            </a:br>
            <a:endParaRPr lang="sv-SE" dirty="0"/>
          </a:p>
        </p:txBody>
      </p:sp>
      <p:sp>
        <p:nvSpPr>
          <p:cNvPr id="3" name="Platshållare för innehåll 2"/>
          <p:cNvSpPr>
            <a:spLocks noGrp="1"/>
          </p:cNvSpPr>
          <p:nvPr>
            <p:ph idx="1"/>
          </p:nvPr>
        </p:nvSpPr>
        <p:spPr/>
        <p:txBody>
          <a:bodyPr>
            <a:normAutofit/>
          </a:bodyPr>
          <a:lstStyle/>
          <a:p>
            <a:pPr marL="0" indent="0">
              <a:buNone/>
            </a:pPr>
            <a:r>
              <a:rPr lang="sv-SE" dirty="0" smtClean="0"/>
              <a:t>Göta </a:t>
            </a:r>
            <a:r>
              <a:rPr lang="sv-SE" dirty="0"/>
              <a:t>kanal är ett av Sveriges i särklass största byggnadsprojekt. </a:t>
            </a:r>
            <a:br>
              <a:rPr lang="sv-SE" dirty="0"/>
            </a:br>
            <a:r>
              <a:rPr lang="sv-SE" dirty="0"/>
              <a:t>Ett privilegiebrev från Karl XIII gav rätten att påbörja kanalbygget. </a:t>
            </a:r>
            <a:r>
              <a:rPr lang="sv-SE" dirty="0" smtClean="0"/>
              <a:t>Karl XIV Johan invigde kanalen</a:t>
            </a:r>
            <a:r>
              <a:rPr lang="sv-SE" dirty="0"/>
              <a:t/>
            </a:r>
            <a:br>
              <a:rPr lang="sv-SE" dirty="0"/>
            </a:br>
            <a:r>
              <a:rPr lang="sv-SE" dirty="0"/>
              <a:t>Byggherre: Baltzar von Platen </a:t>
            </a:r>
            <a:br>
              <a:rPr lang="sv-SE" dirty="0"/>
            </a:br>
            <a:r>
              <a:rPr lang="sv-SE" dirty="0"/>
              <a:t>Byggstart: 1810 </a:t>
            </a:r>
            <a:br>
              <a:rPr lang="sv-SE" dirty="0"/>
            </a:br>
            <a:r>
              <a:rPr lang="sv-SE" dirty="0"/>
              <a:t>Färdigställd: 1832 </a:t>
            </a:r>
            <a:br>
              <a:rPr lang="sv-SE" dirty="0"/>
            </a:br>
            <a:r>
              <a:rPr lang="sv-SE" dirty="0"/>
              <a:t>Antal man: 58.000 indelta soldater från 16 regementen </a:t>
            </a:r>
            <a:br>
              <a:rPr lang="sv-SE" dirty="0"/>
            </a:br>
            <a:r>
              <a:rPr lang="sv-SE" dirty="0"/>
              <a:t>Antal dagsverken: Cirka sju miljoner effektiva dagsverken á 12 timmar </a:t>
            </a:r>
            <a:br>
              <a:rPr lang="sv-SE" dirty="0"/>
            </a:br>
            <a:r>
              <a:rPr lang="sv-SE" dirty="0"/>
              <a:t>Verktyg: Plåtskodda trädspadar </a:t>
            </a:r>
            <a:br>
              <a:rPr lang="sv-SE" dirty="0"/>
            </a:br>
            <a:r>
              <a:rPr lang="sv-SE" dirty="0"/>
              <a:t>Kostnad: Nio miljoner riksdaler. I 1995 års penningvärde blir kostnaden för att bygga Göta kanal cirka 12,3 miljarder SEK</a:t>
            </a:r>
          </a:p>
        </p:txBody>
      </p:sp>
    </p:spTree>
    <p:extLst>
      <p:ext uri="{BB962C8B-B14F-4D97-AF65-F5344CB8AC3E}">
        <p14:creationId xmlns:p14="http://schemas.microsoft.com/office/powerpoint/2010/main" val="36803824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Kommunikationer med järnvägen</a:t>
            </a:r>
            <a:endParaRPr lang="sv-SE" dirty="0"/>
          </a:p>
        </p:txBody>
      </p:sp>
      <p:sp>
        <p:nvSpPr>
          <p:cNvPr id="3" name="Platshållare för innehåll 2"/>
          <p:cNvSpPr>
            <a:spLocks noGrp="1"/>
          </p:cNvSpPr>
          <p:nvPr>
            <p:ph idx="1"/>
          </p:nvPr>
        </p:nvSpPr>
        <p:spPr/>
        <p:txBody>
          <a:bodyPr>
            <a:normAutofit/>
          </a:bodyPr>
          <a:lstStyle/>
          <a:p>
            <a:r>
              <a:rPr lang="sv-SE" dirty="0"/>
              <a:t>Järnvägar började byggas i Sverige i mitten av 1800-talet. </a:t>
            </a:r>
            <a:endParaRPr lang="sv-SE" dirty="0" smtClean="0"/>
          </a:p>
          <a:p>
            <a:r>
              <a:rPr lang="sv-SE" dirty="0" smtClean="0"/>
              <a:t>Motståndare </a:t>
            </a:r>
            <a:r>
              <a:rPr lang="sv-SE" dirty="0"/>
              <a:t>förskräcktes av kostnaderna och hävdade att detta snabba och ogudaktiga sätt att resa skulle göra människor sjuka. Dessutom skulle järnvägarna leda till en oönskad industrialisering. </a:t>
            </a:r>
            <a:endParaRPr lang="sv-SE" dirty="0" smtClean="0"/>
          </a:p>
          <a:p>
            <a:r>
              <a:rPr lang="sv-SE" dirty="0"/>
              <a:t>Riksdagen bestämde att längre banor, stambanor, skulle byggas av staten medan mindre järnvägar kunde få privat finansiering. En av de första statliga </a:t>
            </a:r>
            <a:r>
              <a:rPr lang="sv-SE" dirty="0" smtClean="0"/>
              <a:t>järnvägssträckorna </a:t>
            </a:r>
            <a:r>
              <a:rPr lang="sv-SE" dirty="0"/>
              <a:t>blev Malmö-Lund som öppnades </a:t>
            </a:r>
            <a:r>
              <a:rPr lang="sv-SE" dirty="0" smtClean="0"/>
              <a:t>1856. 1862 invigdes linjen Göteborg – Stockholm.</a:t>
            </a:r>
            <a:endParaRPr lang="sv-SE" dirty="0"/>
          </a:p>
        </p:txBody>
      </p:sp>
    </p:spTree>
    <p:extLst>
      <p:ext uri="{BB962C8B-B14F-4D97-AF65-F5344CB8AC3E}">
        <p14:creationId xmlns:p14="http://schemas.microsoft.com/office/powerpoint/2010/main" val="4243358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sv-SE"/>
          </a:p>
        </p:txBody>
      </p:sp>
      <p:sp>
        <p:nvSpPr>
          <p:cNvPr id="4" name="Rektangel med rundade hörn 3"/>
          <p:cNvSpPr/>
          <p:nvPr/>
        </p:nvSpPr>
        <p:spPr>
          <a:xfrm>
            <a:off x="3200400" y="386123"/>
            <a:ext cx="4059382"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smtClean="0"/>
              <a:t>Längs järnvägslinjerna uppkom nya samhällen och några fick stadsrättigheter</a:t>
            </a:r>
            <a:endParaRPr lang="sv-SE" dirty="0"/>
          </a:p>
        </p:txBody>
      </p:sp>
      <p:sp>
        <p:nvSpPr>
          <p:cNvPr id="5" name="Rektangel med rundade hörn 4"/>
          <p:cNvSpPr/>
          <p:nvPr/>
        </p:nvSpPr>
        <p:spPr>
          <a:xfrm>
            <a:off x="2873953" y="2540721"/>
            <a:ext cx="2729345" cy="22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smtClean="0"/>
              <a:t>Järnvägen sammanlänkade olika delar av landet och ”bröt bygdernas isolering”</a:t>
            </a:r>
            <a:endParaRPr lang="sv-SE" dirty="0"/>
          </a:p>
        </p:txBody>
      </p:sp>
      <p:sp>
        <p:nvSpPr>
          <p:cNvPr id="6" name="Rektangel med rundade hörn 5"/>
          <p:cNvSpPr/>
          <p:nvPr/>
        </p:nvSpPr>
        <p:spPr>
          <a:xfrm>
            <a:off x="5603298" y="2168994"/>
            <a:ext cx="3241964" cy="1787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smtClean="0"/>
              <a:t>”nyheter” och innovationer spreds snabbare</a:t>
            </a:r>
            <a:endParaRPr lang="sv-SE" dirty="0"/>
          </a:p>
        </p:txBody>
      </p:sp>
      <p:sp>
        <p:nvSpPr>
          <p:cNvPr id="8" name="Rektangel med rundade hörn 7"/>
          <p:cNvSpPr/>
          <p:nvPr/>
        </p:nvSpPr>
        <p:spPr>
          <a:xfrm>
            <a:off x="7526049" y="386123"/>
            <a:ext cx="2632365" cy="2313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smtClean="0"/>
              <a:t>Industrin drog nytta av järnvägen. Mer än 2/3 kom från järn- och skogsnäringen</a:t>
            </a:r>
            <a:endParaRPr lang="sv-SE" dirty="0"/>
          </a:p>
        </p:txBody>
      </p:sp>
      <p:pic>
        <p:nvPicPr>
          <p:cNvPr id="2050" name="Picture 2" descr="Bildresultat fÃ¶r svenska jÃ¤rnvÃ¤gar kart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65125"/>
            <a:ext cx="2790826" cy="6007966"/>
          </a:xfrm>
          <a:prstGeom prst="rect">
            <a:avLst/>
          </a:prstGeom>
          <a:noFill/>
          <a:extLst>
            <a:ext uri="{909E8E84-426E-40DD-AFC4-6F175D3DCCD1}">
              <a14:hiddenFill xmlns:a14="http://schemas.microsoft.com/office/drawing/2010/main">
                <a:solidFill>
                  <a:srgbClr val="FFFFFF"/>
                </a:solidFill>
              </a14:hiddenFill>
            </a:ext>
          </a:extLst>
        </p:spPr>
      </p:pic>
      <p:pic>
        <p:nvPicPr>
          <p:cNvPr id="9" name="Bildobjekt 8"/>
          <p:cNvPicPr>
            <a:picLocks noChangeAspect="1"/>
          </p:cNvPicPr>
          <p:nvPr/>
        </p:nvPicPr>
        <p:blipFill>
          <a:blip r:embed="rId4"/>
          <a:stretch>
            <a:fillRect/>
          </a:stretch>
        </p:blipFill>
        <p:spPr>
          <a:xfrm>
            <a:off x="6816436" y="3647659"/>
            <a:ext cx="5019243" cy="2895600"/>
          </a:xfrm>
          <a:prstGeom prst="rect">
            <a:avLst/>
          </a:prstGeom>
        </p:spPr>
      </p:pic>
    </p:spTree>
    <p:extLst>
      <p:ext uri="{BB962C8B-B14F-4D97-AF65-F5344CB8AC3E}">
        <p14:creationId xmlns:p14="http://schemas.microsoft.com/office/powerpoint/2010/main" val="30544022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Sverige </a:t>
            </a:r>
            <a:r>
              <a:rPr lang="sv-SE" dirty="0" smtClean="0"/>
              <a:t>demokratiseras: 1809 </a:t>
            </a:r>
            <a:r>
              <a:rPr lang="sv-SE" dirty="0"/>
              <a:t>års grundlag</a:t>
            </a:r>
          </a:p>
        </p:txBody>
      </p:sp>
      <p:pic>
        <p:nvPicPr>
          <p:cNvPr id="4" name="Platshållare för innehåll 3"/>
          <p:cNvPicPr>
            <a:picLocks noGrp="1" noChangeAspect="1"/>
          </p:cNvPicPr>
          <p:nvPr>
            <p:ph idx="1"/>
          </p:nvPr>
        </p:nvPicPr>
        <p:blipFill>
          <a:blip r:embed="rId3"/>
          <a:stretch>
            <a:fillRect/>
          </a:stretch>
        </p:blipFill>
        <p:spPr>
          <a:xfrm>
            <a:off x="2891073" y="1867189"/>
            <a:ext cx="5795727" cy="4351338"/>
          </a:xfrm>
          <a:prstGeom prst="rect">
            <a:avLst/>
          </a:prstGeom>
        </p:spPr>
      </p:pic>
      <p:pic>
        <p:nvPicPr>
          <p:cNvPr id="7" name="Bildobjekt 6"/>
          <p:cNvPicPr>
            <a:picLocks noChangeAspect="1"/>
          </p:cNvPicPr>
          <p:nvPr/>
        </p:nvPicPr>
        <p:blipFill>
          <a:blip r:embed="rId4"/>
          <a:stretch>
            <a:fillRect/>
          </a:stretch>
        </p:blipFill>
        <p:spPr>
          <a:xfrm>
            <a:off x="8686800" y="1867189"/>
            <a:ext cx="2912918" cy="3422074"/>
          </a:xfrm>
          <a:prstGeom prst="rect">
            <a:avLst/>
          </a:prstGeom>
        </p:spPr>
      </p:pic>
      <p:pic>
        <p:nvPicPr>
          <p:cNvPr id="8" name="Bildobjekt 7"/>
          <p:cNvPicPr>
            <a:picLocks noChangeAspect="1"/>
          </p:cNvPicPr>
          <p:nvPr/>
        </p:nvPicPr>
        <p:blipFill>
          <a:blip r:embed="rId5"/>
          <a:stretch>
            <a:fillRect/>
          </a:stretch>
        </p:blipFill>
        <p:spPr>
          <a:xfrm>
            <a:off x="984539" y="2316163"/>
            <a:ext cx="2381250" cy="2524125"/>
          </a:xfrm>
          <a:prstGeom prst="rect">
            <a:avLst/>
          </a:prstGeom>
        </p:spPr>
      </p:pic>
    </p:spTree>
    <p:extLst>
      <p:ext uri="{BB962C8B-B14F-4D97-AF65-F5344CB8AC3E}">
        <p14:creationId xmlns:p14="http://schemas.microsoft.com/office/powerpoint/2010/main" val="21440253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Riksdagen och rösträtten under </a:t>
            </a:r>
            <a:r>
              <a:rPr lang="sv-SE" dirty="0"/>
              <a:t>1800-talet</a:t>
            </a:r>
          </a:p>
        </p:txBody>
      </p:sp>
      <p:pic>
        <p:nvPicPr>
          <p:cNvPr id="4" name="Platshållare för innehåll 3"/>
          <p:cNvPicPr>
            <a:picLocks noGrp="1" noChangeAspect="1"/>
          </p:cNvPicPr>
          <p:nvPr>
            <p:ph idx="1"/>
          </p:nvPr>
        </p:nvPicPr>
        <p:blipFill>
          <a:blip r:embed="rId3"/>
          <a:stretch>
            <a:fillRect/>
          </a:stretch>
        </p:blipFill>
        <p:spPr>
          <a:xfrm>
            <a:off x="942542" y="2288166"/>
            <a:ext cx="2990850" cy="1676400"/>
          </a:xfrm>
          <a:prstGeom prst="rect">
            <a:avLst/>
          </a:prstGeom>
        </p:spPr>
      </p:pic>
      <p:pic>
        <p:nvPicPr>
          <p:cNvPr id="5" name="Bildobjekt 4"/>
          <p:cNvPicPr>
            <a:picLocks noChangeAspect="1"/>
          </p:cNvPicPr>
          <p:nvPr/>
        </p:nvPicPr>
        <p:blipFill>
          <a:blip r:embed="rId4"/>
          <a:stretch>
            <a:fillRect/>
          </a:stretch>
        </p:blipFill>
        <p:spPr>
          <a:xfrm>
            <a:off x="4598194" y="1690688"/>
            <a:ext cx="2790825" cy="1638300"/>
          </a:xfrm>
          <a:prstGeom prst="rect">
            <a:avLst/>
          </a:prstGeom>
        </p:spPr>
      </p:pic>
      <p:pic>
        <p:nvPicPr>
          <p:cNvPr id="6" name="Bildobjekt 5"/>
          <p:cNvPicPr>
            <a:picLocks noChangeAspect="1"/>
          </p:cNvPicPr>
          <p:nvPr/>
        </p:nvPicPr>
        <p:blipFill>
          <a:blip r:embed="rId5"/>
          <a:stretch>
            <a:fillRect/>
          </a:stretch>
        </p:blipFill>
        <p:spPr>
          <a:xfrm>
            <a:off x="8289348" y="1869066"/>
            <a:ext cx="2762250" cy="2095500"/>
          </a:xfrm>
          <a:prstGeom prst="rect">
            <a:avLst/>
          </a:prstGeom>
        </p:spPr>
      </p:pic>
      <p:pic>
        <p:nvPicPr>
          <p:cNvPr id="3" name="Bildobjekt 2"/>
          <p:cNvPicPr>
            <a:picLocks noChangeAspect="1"/>
          </p:cNvPicPr>
          <p:nvPr/>
        </p:nvPicPr>
        <p:blipFill>
          <a:blip r:embed="rId6"/>
          <a:stretch>
            <a:fillRect/>
          </a:stretch>
        </p:blipFill>
        <p:spPr>
          <a:xfrm>
            <a:off x="3694509" y="4332157"/>
            <a:ext cx="4802981" cy="2262385"/>
          </a:xfrm>
          <a:prstGeom prst="rect">
            <a:avLst/>
          </a:prstGeom>
        </p:spPr>
      </p:pic>
    </p:spTree>
    <p:extLst>
      <p:ext uri="{BB962C8B-B14F-4D97-AF65-F5344CB8AC3E}">
        <p14:creationId xmlns:p14="http://schemas.microsoft.com/office/powerpoint/2010/main" val="3682563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Sverige demokratiseras: ståndsriksdagen ersätts med </a:t>
            </a:r>
            <a:r>
              <a:rPr lang="sv-SE" dirty="0" smtClean="0"/>
              <a:t>tvåkammarriksdag 1866</a:t>
            </a:r>
            <a:endParaRPr lang="sv-SE" dirty="0"/>
          </a:p>
        </p:txBody>
      </p:sp>
      <p:sp>
        <p:nvSpPr>
          <p:cNvPr id="3" name="Platshållare för innehåll 2"/>
          <p:cNvSpPr>
            <a:spLocks noGrp="1"/>
          </p:cNvSpPr>
          <p:nvPr>
            <p:ph idx="1"/>
          </p:nvPr>
        </p:nvSpPr>
        <p:spPr/>
        <p:txBody>
          <a:bodyPr/>
          <a:lstStyle/>
          <a:p>
            <a:endParaRPr lang="sv-SE"/>
          </a:p>
        </p:txBody>
      </p:sp>
      <p:pic>
        <p:nvPicPr>
          <p:cNvPr id="4" name="Bildobjekt 3"/>
          <p:cNvPicPr>
            <a:picLocks noChangeAspect="1"/>
          </p:cNvPicPr>
          <p:nvPr/>
        </p:nvPicPr>
        <p:blipFill>
          <a:blip r:embed="rId3"/>
          <a:stretch>
            <a:fillRect/>
          </a:stretch>
        </p:blipFill>
        <p:spPr>
          <a:xfrm>
            <a:off x="350044" y="1690688"/>
            <a:ext cx="11491912" cy="4810270"/>
          </a:xfrm>
          <a:prstGeom prst="rect">
            <a:avLst/>
          </a:prstGeom>
        </p:spPr>
      </p:pic>
    </p:spTree>
    <p:extLst>
      <p:ext uri="{BB962C8B-B14F-4D97-AF65-F5344CB8AC3E}">
        <p14:creationId xmlns:p14="http://schemas.microsoft.com/office/powerpoint/2010/main" val="1234573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Geografiska förändringar och fred</a:t>
            </a:r>
            <a:endParaRPr lang="sv-SE" dirty="0"/>
          </a:p>
        </p:txBody>
      </p:sp>
      <p:pic>
        <p:nvPicPr>
          <p:cNvPr id="4" name="Platshållare för innehåll 3"/>
          <p:cNvPicPr>
            <a:picLocks noGrp="1" noChangeAspect="1"/>
          </p:cNvPicPr>
          <p:nvPr>
            <p:ph idx="1"/>
          </p:nvPr>
        </p:nvPicPr>
        <p:blipFill>
          <a:blip r:embed="rId2"/>
          <a:stretch>
            <a:fillRect/>
          </a:stretch>
        </p:blipFill>
        <p:spPr>
          <a:xfrm>
            <a:off x="409365" y="1410790"/>
            <a:ext cx="3645693" cy="5003866"/>
          </a:xfrm>
          <a:prstGeom prst="rect">
            <a:avLst/>
          </a:prstGeom>
        </p:spPr>
      </p:pic>
      <p:pic>
        <p:nvPicPr>
          <p:cNvPr id="5" name="Bildobjekt 4"/>
          <p:cNvPicPr>
            <a:picLocks noChangeAspect="1"/>
          </p:cNvPicPr>
          <p:nvPr/>
        </p:nvPicPr>
        <p:blipFill>
          <a:blip r:embed="rId3"/>
          <a:stretch>
            <a:fillRect/>
          </a:stretch>
        </p:blipFill>
        <p:spPr>
          <a:xfrm>
            <a:off x="8797636" y="365125"/>
            <a:ext cx="3138422" cy="4990011"/>
          </a:xfrm>
          <a:prstGeom prst="rect">
            <a:avLst/>
          </a:prstGeom>
        </p:spPr>
      </p:pic>
      <p:pic>
        <p:nvPicPr>
          <p:cNvPr id="6" name="Bildobjekt 5"/>
          <p:cNvPicPr>
            <a:picLocks noChangeAspect="1"/>
          </p:cNvPicPr>
          <p:nvPr/>
        </p:nvPicPr>
        <p:blipFill>
          <a:blip r:embed="rId4"/>
          <a:stretch>
            <a:fillRect/>
          </a:stretch>
        </p:blipFill>
        <p:spPr>
          <a:xfrm rot="3428356">
            <a:off x="4631174" y="2590389"/>
            <a:ext cx="3981079" cy="2153194"/>
          </a:xfrm>
          <a:prstGeom prst="rect">
            <a:avLst/>
          </a:prstGeom>
        </p:spPr>
      </p:pic>
    </p:spTree>
    <p:extLst>
      <p:ext uri="{BB962C8B-B14F-4D97-AF65-F5344CB8AC3E}">
        <p14:creationId xmlns:p14="http://schemas.microsoft.com/office/powerpoint/2010/main" val="1057230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T</a:t>
            </a:r>
            <a:r>
              <a:rPr lang="sv-SE" dirty="0" smtClean="0"/>
              <a:t>våkammarriksdag</a:t>
            </a:r>
            <a:endParaRPr lang="sv-SE" dirty="0"/>
          </a:p>
        </p:txBody>
      </p:sp>
      <p:sp>
        <p:nvSpPr>
          <p:cNvPr id="3" name="Platshållare för innehåll 2"/>
          <p:cNvSpPr>
            <a:spLocks noGrp="1"/>
          </p:cNvSpPr>
          <p:nvPr>
            <p:ph sz="half" idx="1"/>
          </p:nvPr>
        </p:nvSpPr>
        <p:spPr/>
        <p:txBody>
          <a:bodyPr/>
          <a:lstStyle/>
          <a:p>
            <a:pPr marL="0" indent="0">
              <a:buNone/>
            </a:pPr>
            <a:r>
              <a:rPr lang="sv-SE" dirty="0" smtClean="0"/>
              <a:t>FÖRSTA KAMMAREN</a:t>
            </a:r>
          </a:p>
          <a:p>
            <a:r>
              <a:rPr lang="sv-SE" dirty="0" smtClean="0"/>
              <a:t>Domineras </a:t>
            </a:r>
            <a:r>
              <a:rPr lang="sv-SE" dirty="0"/>
              <a:t>av adel och rika </a:t>
            </a:r>
            <a:r>
              <a:rPr lang="sv-SE" dirty="0" smtClean="0"/>
              <a:t>köpmän</a:t>
            </a:r>
          </a:p>
          <a:p>
            <a:r>
              <a:rPr lang="sv-SE" dirty="0" smtClean="0"/>
              <a:t>Det är endast </a:t>
            </a:r>
            <a:r>
              <a:rPr lang="sv-SE" dirty="0"/>
              <a:t>män </a:t>
            </a:r>
            <a:r>
              <a:rPr lang="sv-SE" dirty="0" smtClean="0"/>
              <a:t>valbara </a:t>
            </a:r>
          </a:p>
          <a:p>
            <a:r>
              <a:rPr lang="sv-SE" dirty="0"/>
              <a:t>D</a:t>
            </a:r>
            <a:r>
              <a:rPr lang="sv-SE" dirty="0" smtClean="0"/>
              <a:t>et </a:t>
            </a:r>
            <a:r>
              <a:rPr lang="sv-SE" dirty="0"/>
              <a:t>fanns ålders-, inkomst- och förmögenhetsvillkor</a:t>
            </a:r>
            <a:r>
              <a:rPr lang="sv-SE" dirty="0" smtClean="0"/>
              <a:t>.</a:t>
            </a:r>
          </a:p>
          <a:p>
            <a:r>
              <a:rPr lang="sv-SE" dirty="0" smtClean="0"/>
              <a:t>Graderad</a:t>
            </a:r>
            <a:endParaRPr lang="sv-SE" dirty="0"/>
          </a:p>
          <a:p>
            <a:endParaRPr lang="sv-SE" dirty="0"/>
          </a:p>
        </p:txBody>
      </p:sp>
      <p:sp>
        <p:nvSpPr>
          <p:cNvPr id="4" name="Platshållare för innehåll 3"/>
          <p:cNvSpPr>
            <a:spLocks noGrp="1"/>
          </p:cNvSpPr>
          <p:nvPr>
            <p:ph sz="half" idx="2"/>
          </p:nvPr>
        </p:nvSpPr>
        <p:spPr/>
        <p:txBody>
          <a:bodyPr/>
          <a:lstStyle/>
          <a:p>
            <a:pPr marL="0" indent="0">
              <a:buNone/>
            </a:pPr>
            <a:r>
              <a:rPr lang="sv-SE" dirty="0" smtClean="0"/>
              <a:t>ANDRA KAMMAREN</a:t>
            </a:r>
          </a:p>
          <a:p>
            <a:r>
              <a:rPr lang="sv-SE" dirty="0" smtClean="0"/>
              <a:t>Rösträtten </a:t>
            </a:r>
            <a:r>
              <a:rPr lang="sv-SE" dirty="0"/>
              <a:t>begränsad till män </a:t>
            </a:r>
          </a:p>
          <a:p>
            <a:r>
              <a:rPr lang="sv-SE" dirty="0"/>
              <a:t>F</a:t>
            </a:r>
            <a:r>
              <a:rPr lang="sv-SE" dirty="0" smtClean="0"/>
              <a:t>ör </a:t>
            </a:r>
            <a:r>
              <a:rPr lang="sv-SE" dirty="0"/>
              <a:t>att få rösta krävdes att man hade en fast egendom eller betalade skatt på en årlig beskattningsbar inkomst</a:t>
            </a:r>
            <a:r>
              <a:rPr lang="sv-SE" dirty="0" smtClean="0"/>
              <a:t>.</a:t>
            </a:r>
          </a:p>
          <a:p>
            <a:r>
              <a:rPr lang="sv-SE" dirty="0" smtClean="0"/>
              <a:t>Andra kammaren kom att domineras av </a:t>
            </a:r>
            <a:r>
              <a:rPr lang="sv-SE" dirty="0"/>
              <a:t>bönder</a:t>
            </a:r>
          </a:p>
          <a:p>
            <a:endParaRPr lang="sv-SE" dirty="0" smtClean="0"/>
          </a:p>
          <a:p>
            <a:endParaRPr lang="sv-SE" dirty="0"/>
          </a:p>
        </p:txBody>
      </p:sp>
      <p:pic>
        <p:nvPicPr>
          <p:cNvPr id="5" name="Bildobjekt 4"/>
          <p:cNvPicPr>
            <a:picLocks noChangeAspect="1"/>
          </p:cNvPicPr>
          <p:nvPr/>
        </p:nvPicPr>
        <p:blipFill>
          <a:blip r:embed="rId2"/>
          <a:stretch>
            <a:fillRect/>
          </a:stretch>
        </p:blipFill>
        <p:spPr>
          <a:xfrm>
            <a:off x="2660073" y="5098506"/>
            <a:ext cx="3228109" cy="1518194"/>
          </a:xfrm>
          <a:prstGeom prst="rect">
            <a:avLst/>
          </a:prstGeom>
        </p:spPr>
      </p:pic>
      <p:pic>
        <p:nvPicPr>
          <p:cNvPr id="6" name="Bildobjekt 5"/>
          <p:cNvPicPr>
            <a:picLocks noChangeAspect="1"/>
          </p:cNvPicPr>
          <p:nvPr/>
        </p:nvPicPr>
        <p:blipFill>
          <a:blip r:embed="rId3"/>
          <a:stretch>
            <a:fillRect/>
          </a:stretch>
        </p:blipFill>
        <p:spPr>
          <a:xfrm>
            <a:off x="7065369" y="-14933"/>
            <a:ext cx="4288431" cy="1705621"/>
          </a:xfrm>
          <a:prstGeom prst="rect">
            <a:avLst/>
          </a:prstGeom>
        </p:spPr>
      </p:pic>
    </p:spTree>
    <p:extLst>
      <p:ext uri="{BB962C8B-B14F-4D97-AF65-F5344CB8AC3E}">
        <p14:creationId xmlns:p14="http://schemas.microsoft.com/office/powerpoint/2010/main" val="81747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dirty="0" smtClean="0"/>
              <a:t>Tvåkammarriksdagens brister</a:t>
            </a:r>
            <a:br>
              <a:rPr lang="sv-SE" dirty="0" smtClean="0"/>
            </a:br>
            <a:endParaRPr lang="sv-SE" dirty="0"/>
          </a:p>
        </p:txBody>
      </p:sp>
      <p:sp>
        <p:nvSpPr>
          <p:cNvPr id="3" name="Content Placeholder 2"/>
          <p:cNvSpPr>
            <a:spLocks noGrp="1"/>
          </p:cNvSpPr>
          <p:nvPr>
            <p:ph idx="1"/>
          </p:nvPr>
        </p:nvSpPr>
        <p:spPr/>
        <p:txBody>
          <a:bodyPr>
            <a:normAutofit/>
          </a:bodyPr>
          <a:lstStyle/>
          <a:p>
            <a:r>
              <a:rPr lang="sv-SE" dirty="0" smtClean="0"/>
              <a:t>Rika större inflytande än fattiga – fortfarande ojämlikt</a:t>
            </a:r>
          </a:p>
          <a:p>
            <a:r>
              <a:rPr lang="sv-SE" dirty="0" smtClean="0"/>
              <a:t>Fortfarande måste man vara rik för att få rösta (var tjugonde svensk man fick rösta)</a:t>
            </a:r>
          </a:p>
          <a:p>
            <a:r>
              <a:rPr lang="sv-SE" dirty="0" smtClean="0"/>
              <a:t>Många, särskilt arbetare, har inte rösträtt</a:t>
            </a:r>
          </a:p>
          <a:p>
            <a:r>
              <a:rPr lang="sv-SE" dirty="0" smtClean="0"/>
              <a:t>Kvinnor var uteslutna</a:t>
            </a:r>
          </a:p>
          <a:p>
            <a:r>
              <a:rPr lang="sv-SE" dirty="0" smtClean="0"/>
              <a:t>Bönderna som var färre till antalet fick större inflytande </a:t>
            </a:r>
          </a:p>
          <a:p>
            <a:r>
              <a:rPr lang="sv-SE" dirty="0" smtClean="0"/>
              <a:t>Tvåkammarriksdagen visade sig inte vara representativ</a:t>
            </a:r>
          </a:p>
          <a:p>
            <a:r>
              <a:rPr lang="sv-SE" dirty="0" smtClean="0"/>
              <a:t>Kungen utsåg regeringen</a:t>
            </a:r>
          </a:p>
          <a:p>
            <a:endParaRPr lang="sv-SE" dirty="0" smtClean="0"/>
          </a:p>
          <a:p>
            <a:endParaRPr lang="sv-SE" dirty="0" smtClean="0"/>
          </a:p>
          <a:p>
            <a:endParaRPr lang="sv-SE" dirty="0"/>
          </a:p>
        </p:txBody>
      </p:sp>
    </p:spTree>
    <p:extLst>
      <p:ext uri="{BB962C8B-B14F-4D97-AF65-F5344CB8AC3E}">
        <p14:creationId xmlns:p14="http://schemas.microsoft.com/office/powerpoint/2010/main" val="986893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Rösträttsfrågan under 1800-talet och början av 1900-talet</a:t>
            </a:r>
            <a:endParaRPr lang="sv-SE" dirty="0"/>
          </a:p>
        </p:txBody>
      </p:sp>
      <p:sp>
        <p:nvSpPr>
          <p:cNvPr id="3" name="Platshållare för innehåll 2"/>
          <p:cNvSpPr>
            <a:spLocks noGrp="1"/>
          </p:cNvSpPr>
          <p:nvPr>
            <p:ph idx="1"/>
          </p:nvPr>
        </p:nvSpPr>
        <p:spPr/>
        <p:txBody>
          <a:bodyPr>
            <a:normAutofit fontScale="92500" lnSpcReduction="10000"/>
          </a:bodyPr>
          <a:lstStyle/>
          <a:p>
            <a:r>
              <a:rPr lang="sv-SE" dirty="0"/>
              <a:t>Rösträttsfrågan dominerade </a:t>
            </a:r>
            <a:r>
              <a:rPr lang="sv-SE" dirty="0" smtClean="0"/>
              <a:t>i politiken. </a:t>
            </a:r>
          </a:p>
          <a:p>
            <a:pPr lvl="1"/>
            <a:r>
              <a:rPr lang="sv-SE" dirty="0" smtClean="0"/>
              <a:t>De konservativa (</a:t>
            </a:r>
            <a:r>
              <a:rPr lang="sv-SE" dirty="0"/>
              <a:t>rika bönder och överklass) </a:t>
            </a:r>
            <a:r>
              <a:rPr lang="sv-SE" dirty="0" smtClean="0"/>
              <a:t>motsatte sig införandet av allmän och lika rösträtt. De menade att bara de med egendom kunde ta ansvar för samhället</a:t>
            </a:r>
          </a:p>
          <a:p>
            <a:pPr lvl="1"/>
            <a:r>
              <a:rPr lang="sv-SE" dirty="0" smtClean="0"/>
              <a:t>Liberalerna var till en början skeptiska men idén om allas lika värde förändrade deras uppfattning till att arbeta för allmän rösträtt.</a:t>
            </a:r>
          </a:p>
          <a:p>
            <a:pPr lvl="1"/>
            <a:r>
              <a:rPr lang="sv-SE" dirty="0" smtClean="0"/>
              <a:t>Socialisterna var för allmän och lika rösträtt. </a:t>
            </a:r>
          </a:p>
          <a:p>
            <a:r>
              <a:rPr lang="sv-SE" dirty="0" smtClean="0"/>
              <a:t>Rösträttsfrågan </a:t>
            </a:r>
            <a:r>
              <a:rPr lang="sv-SE" dirty="0"/>
              <a:t>gällde främst männens rösträtt under 1800-talet. </a:t>
            </a:r>
          </a:p>
          <a:p>
            <a:r>
              <a:rPr lang="sv-SE" dirty="0" smtClean="0"/>
              <a:t>En </a:t>
            </a:r>
            <a:r>
              <a:rPr lang="sv-SE" dirty="0"/>
              <a:t>vanlig åsikt var att det var skadligt för samhället om kvinnor blandade sig i politiken då deras uppgift var att sköta hem och barn. </a:t>
            </a:r>
            <a:endParaRPr lang="sv-SE" dirty="0" smtClean="0"/>
          </a:p>
          <a:p>
            <a:r>
              <a:rPr lang="sv-SE" dirty="0"/>
              <a:t>Ogifta, myndiga och förmögna kvinnor fick rösta i kommunala val 1862.</a:t>
            </a:r>
          </a:p>
          <a:p>
            <a:r>
              <a:rPr lang="sv-SE" dirty="0"/>
              <a:t>Läraren och politikern Fredrik Theodor Berg skrev den första motionen i riksdagen om kvinnlig rösträtt 1884. 55 röstade mot och 44 ja. </a:t>
            </a:r>
          </a:p>
          <a:p>
            <a:endParaRPr lang="sv-SE" dirty="0"/>
          </a:p>
          <a:p>
            <a:pPr marL="0" indent="0">
              <a:buNone/>
            </a:pPr>
            <a:endParaRPr lang="sv-SE" dirty="0"/>
          </a:p>
        </p:txBody>
      </p:sp>
    </p:spTree>
    <p:extLst>
      <p:ext uri="{BB962C8B-B14F-4D97-AF65-F5344CB8AC3E}">
        <p14:creationId xmlns:p14="http://schemas.microsoft.com/office/powerpoint/2010/main" val="34705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Kvinnlig rösträttskamp</a:t>
            </a:r>
            <a:endParaRPr lang="sv-SE" dirty="0"/>
          </a:p>
        </p:txBody>
      </p:sp>
      <p:sp>
        <p:nvSpPr>
          <p:cNvPr id="3" name="Platshållare för innehåll 2"/>
          <p:cNvSpPr>
            <a:spLocks noGrp="1"/>
          </p:cNvSpPr>
          <p:nvPr>
            <p:ph idx="1"/>
          </p:nvPr>
        </p:nvSpPr>
        <p:spPr/>
        <p:txBody>
          <a:bodyPr>
            <a:normAutofit fontScale="92500" lnSpcReduction="20000"/>
          </a:bodyPr>
          <a:lstStyle/>
          <a:p>
            <a:r>
              <a:rPr lang="sv-SE" dirty="0" smtClean="0"/>
              <a:t>En kvinnorörelse växer sig stark under 1900-talet</a:t>
            </a:r>
          </a:p>
          <a:p>
            <a:pPr lvl="1"/>
            <a:r>
              <a:rPr lang="sv-SE" dirty="0" smtClean="0"/>
              <a:t>Suffragetterna är en brittisk rörelse</a:t>
            </a:r>
          </a:p>
          <a:p>
            <a:pPr marL="457200" lvl="1" indent="0">
              <a:buNone/>
            </a:pPr>
            <a:r>
              <a:rPr lang="sv-SE" dirty="0">
                <a:hlinkClick r:id="rId3"/>
              </a:rPr>
              <a:t>https://</a:t>
            </a:r>
            <a:r>
              <a:rPr lang="sv-SE" dirty="0" smtClean="0">
                <a:hlinkClick r:id="rId3"/>
              </a:rPr>
              <a:t>www.youtube.com/watch?v=qsgtO1KWSUI</a:t>
            </a:r>
            <a:endParaRPr lang="sv-SE" dirty="0" smtClean="0"/>
          </a:p>
          <a:p>
            <a:pPr lvl="1"/>
            <a:r>
              <a:rPr lang="sv-SE" dirty="0" smtClean="0"/>
              <a:t>Landsföreningen för kvinnans politiska rösträtt i Sverige (1902, LKPR)</a:t>
            </a:r>
          </a:p>
          <a:p>
            <a:pPr lvl="2"/>
            <a:r>
              <a:rPr lang="sv-SE" dirty="0"/>
              <a:t>Organiserade rösträttsmöten</a:t>
            </a:r>
          </a:p>
          <a:p>
            <a:pPr lvl="2"/>
            <a:r>
              <a:rPr lang="sv-SE" dirty="0"/>
              <a:t>Delade ut flygblad</a:t>
            </a:r>
          </a:p>
          <a:p>
            <a:pPr lvl="2"/>
            <a:r>
              <a:rPr lang="sv-SE" dirty="0"/>
              <a:t>Organiserade namninsamlingar (350 000 namn)</a:t>
            </a:r>
          </a:p>
          <a:p>
            <a:pPr lvl="2"/>
            <a:r>
              <a:rPr lang="sv-SE" dirty="0"/>
              <a:t>Skrev brev till kungen</a:t>
            </a:r>
          </a:p>
          <a:p>
            <a:pPr lvl="2"/>
            <a:endParaRPr lang="sv-SE" dirty="0" smtClean="0"/>
          </a:p>
          <a:p>
            <a:pPr lvl="1"/>
            <a:r>
              <a:rPr lang="sv-SE" dirty="0" smtClean="0"/>
              <a:t>Politiska </a:t>
            </a:r>
            <a:r>
              <a:rPr lang="sv-SE" dirty="0"/>
              <a:t>steg för kvinnlig </a:t>
            </a:r>
            <a:r>
              <a:rPr lang="sv-SE" dirty="0" smtClean="0"/>
              <a:t>rösträtt</a:t>
            </a:r>
          </a:p>
          <a:p>
            <a:pPr lvl="2"/>
            <a:r>
              <a:rPr lang="sv-SE" dirty="0" smtClean="0"/>
              <a:t>Debatt med Frida </a:t>
            </a:r>
            <a:r>
              <a:rPr lang="sv-SE" dirty="0" err="1" smtClean="0"/>
              <a:t>Stéenhoof</a:t>
            </a:r>
            <a:r>
              <a:rPr lang="sv-SE" dirty="0" smtClean="0"/>
              <a:t> i Sveriges riksdag. </a:t>
            </a:r>
            <a:r>
              <a:rPr lang="sv-SE" dirty="0"/>
              <a:t>”</a:t>
            </a:r>
            <a:r>
              <a:rPr lang="sv-SE" dirty="0" err="1"/>
              <a:t>Hvarför</a:t>
            </a:r>
            <a:r>
              <a:rPr lang="sv-SE" dirty="0"/>
              <a:t> skola kvinnorna vänta</a:t>
            </a:r>
            <a:r>
              <a:rPr lang="sv-SE" dirty="0" smtClean="0"/>
              <a:t>?</a:t>
            </a:r>
          </a:p>
          <a:p>
            <a:pPr lvl="2"/>
            <a:r>
              <a:rPr lang="sv-SE" dirty="0" smtClean="0"/>
              <a:t>En proposition 1912 – röstades ner men frågan var åter aktuell </a:t>
            </a:r>
            <a:endParaRPr lang="sv-SE" dirty="0"/>
          </a:p>
          <a:p>
            <a:pPr lvl="2"/>
            <a:r>
              <a:rPr lang="sv-SE" dirty="0" smtClean="0"/>
              <a:t>Förslag om allmän och lika rösträtt lades fram av socialisterna och de liberala. </a:t>
            </a:r>
          </a:p>
          <a:p>
            <a:pPr lvl="2"/>
            <a:r>
              <a:rPr lang="sv-SE" dirty="0" smtClean="0"/>
              <a:t>De konservativa gav med sig – eftergifterna skulle skapa lugn och ro</a:t>
            </a:r>
          </a:p>
          <a:p>
            <a:pPr marL="914400" lvl="2" indent="0">
              <a:buNone/>
            </a:pPr>
            <a:r>
              <a:rPr lang="sv-SE" dirty="0"/>
              <a:t>p</a:t>
            </a:r>
            <a:r>
              <a:rPr lang="sv-SE" dirty="0" smtClean="0"/>
              <a:t>å arbetsmarknad och stabilitet i kungariket Sverige </a:t>
            </a:r>
            <a:endParaRPr lang="sv-SE" dirty="0"/>
          </a:p>
        </p:txBody>
      </p:sp>
      <p:pic>
        <p:nvPicPr>
          <p:cNvPr id="4" name="Bildobjekt 3"/>
          <p:cNvPicPr>
            <a:picLocks noChangeAspect="1"/>
          </p:cNvPicPr>
          <p:nvPr/>
        </p:nvPicPr>
        <p:blipFill>
          <a:blip r:embed="rId4"/>
          <a:stretch>
            <a:fillRect/>
          </a:stretch>
        </p:blipFill>
        <p:spPr>
          <a:xfrm>
            <a:off x="9998652" y="645464"/>
            <a:ext cx="2193348" cy="5379099"/>
          </a:xfrm>
          <a:prstGeom prst="rect">
            <a:avLst/>
          </a:prstGeom>
        </p:spPr>
      </p:pic>
      <p:pic>
        <p:nvPicPr>
          <p:cNvPr id="5" name="Bildobjekt 4"/>
          <p:cNvPicPr>
            <a:picLocks noChangeAspect="1"/>
          </p:cNvPicPr>
          <p:nvPr/>
        </p:nvPicPr>
        <p:blipFill>
          <a:blip r:embed="rId5"/>
          <a:stretch>
            <a:fillRect/>
          </a:stretch>
        </p:blipFill>
        <p:spPr>
          <a:xfrm>
            <a:off x="7550727" y="-79375"/>
            <a:ext cx="2447925" cy="1905000"/>
          </a:xfrm>
          <a:prstGeom prst="rect">
            <a:avLst/>
          </a:prstGeom>
        </p:spPr>
      </p:pic>
    </p:spTree>
    <p:extLst>
      <p:ext uri="{BB962C8B-B14F-4D97-AF65-F5344CB8AC3E}">
        <p14:creationId xmlns:p14="http://schemas.microsoft.com/office/powerpoint/2010/main" val="46975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Allmän och lika rösträtt</a:t>
            </a:r>
            <a:endParaRPr lang="sv-SE" dirty="0"/>
          </a:p>
        </p:txBody>
      </p:sp>
      <p:sp>
        <p:nvSpPr>
          <p:cNvPr id="3" name="Platshållare för innehåll 2"/>
          <p:cNvSpPr>
            <a:spLocks noGrp="1"/>
          </p:cNvSpPr>
          <p:nvPr>
            <p:ph idx="1"/>
          </p:nvPr>
        </p:nvSpPr>
        <p:spPr/>
        <p:txBody>
          <a:bodyPr/>
          <a:lstStyle/>
          <a:p>
            <a:r>
              <a:rPr lang="sv-SE" dirty="0"/>
              <a:t>År 1918 infördes allmän och lika rösträtt i kommunala val.</a:t>
            </a:r>
          </a:p>
          <a:p>
            <a:r>
              <a:rPr lang="sv-SE" dirty="0"/>
              <a:t>Full demokrati får vi först 1921 när samtliga vuxna får rösträtt och rösträtten är jämnt fördelad – en person har en röst. </a:t>
            </a:r>
            <a:endParaRPr lang="sv-SE" dirty="0" smtClean="0"/>
          </a:p>
          <a:p>
            <a:endParaRPr lang="sv-SE" dirty="0"/>
          </a:p>
          <a:p>
            <a:endParaRPr lang="sv-SE" dirty="0"/>
          </a:p>
        </p:txBody>
      </p:sp>
      <p:pic>
        <p:nvPicPr>
          <p:cNvPr id="4" name="Bildobjekt 3"/>
          <p:cNvPicPr>
            <a:picLocks noChangeAspect="1"/>
          </p:cNvPicPr>
          <p:nvPr/>
        </p:nvPicPr>
        <p:blipFill>
          <a:blip r:embed="rId2"/>
          <a:stretch>
            <a:fillRect/>
          </a:stretch>
        </p:blipFill>
        <p:spPr>
          <a:xfrm>
            <a:off x="10196945" y="160012"/>
            <a:ext cx="1478974" cy="1974490"/>
          </a:xfrm>
          <a:prstGeom prst="rect">
            <a:avLst/>
          </a:prstGeom>
        </p:spPr>
      </p:pic>
      <p:pic>
        <p:nvPicPr>
          <p:cNvPr id="6" name="Bildobjekt 5"/>
          <p:cNvPicPr>
            <a:picLocks noChangeAspect="1"/>
          </p:cNvPicPr>
          <p:nvPr/>
        </p:nvPicPr>
        <p:blipFill>
          <a:blip r:embed="rId3"/>
          <a:stretch>
            <a:fillRect/>
          </a:stretch>
        </p:blipFill>
        <p:spPr>
          <a:xfrm>
            <a:off x="637308" y="3189215"/>
            <a:ext cx="11554691" cy="3203575"/>
          </a:xfrm>
          <a:prstGeom prst="rect">
            <a:avLst/>
          </a:prstGeom>
        </p:spPr>
      </p:pic>
    </p:spTree>
    <p:extLst>
      <p:ext uri="{BB962C8B-B14F-4D97-AF65-F5344CB8AC3E}">
        <p14:creationId xmlns:p14="http://schemas.microsoft.com/office/powerpoint/2010/main" val="3339498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263" y="365125"/>
            <a:ext cx="10883537" cy="1325563"/>
          </a:xfrm>
        </p:spPr>
        <p:txBody>
          <a:bodyPr>
            <a:normAutofit fontScale="90000"/>
          </a:bodyPr>
          <a:lstStyle/>
          <a:p>
            <a:r>
              <a:rPr lang="sv-SE" dirty="0" smtClean="0"/>
              <a:t>Jordbruksförändringar</a:t>
            </a:r>
            <a:br>
              <a:rPr lang="sv-SE" dirty="0" smtClean="0"/>
            </a:br>
            <a:r>
              <a:rPr lang="sv-SE" sz="2200" dirty="0" smtClean="0"/>
              <a:t>LB s 201-202</a:t>
            </a:r>
            <a:r>
              <a:rPr lang="sv-SE" dirty="0" smtClean="0"/>
              <a:t/>
            </a:r>
            <a:br>
              <a:rPr lang="sv-SE" dirty="0" smtClean="0"/>
            </a:br>
            <a:endParaRPr lang="sv-SE" dirty="0"/>
          </a:p>
        </p:txBody>
      </p:sp>
      <p:sp>
        <p:nvSpPr>
          <p:cNvPr id="3" name="Content Placeholder 2"/>
          <p:cNvSpPr>
            <a:spLocks noGrp="1"/>
          </p:cNvSpPr>
          <p:nvPr>
            <p:ph idx="1"/>
          </p:nvPr>
        </p:nvSpPr>
        <p:spPr>
          <a:xfrm>
            <a:off x="287383" y="2063931"/>
            <a:ext cx="11904617" cy="6718120"/>
          </a:xfrm>
        </p:spPr>
        <p:txBody>
          <a:bodyPr/>
          <a:lstStyle/>
          <a:p>
            <a:pPr marL="0" indent="0">
              <a:buNone/>
            </a:pPr>
            <a:endParaRPr lang="sv-SE" dirty="0"/>
          </a:p>
          <a:p>
            <a:r>
              <a:rPr lang="sv-SE" dirty="0" smtClean="0"/>
              <a:t>1827: Laga skifte. Jorden omfördelas till större sammanhängande enheter. Jfr </a:t>
            </a:r>
            <a:r>
              <a:rPr lang="sv-SE" dirty="0" err="1" smtClean="0"/>
              <a:t>enclosure</a:t>
            </a:r>
            <a:r>
              <a:rPr lang="sv-SE" dirty="0" smtClean="0"/>
              <a:t> i SB.</a:t>
            </a:r>
          </a:p>
          <a:p>
            <a:r>
              <a:rPr lang="sv-SE" dirty="0" smtClean="0"/>
              <a:t>Konsekvenser:</a:t>
            </a:r>
          </a:p>
          <a:p>
            <a:pPr lvl="1"/>
            <a:r>
              <a:rPr lang="sv-SE" dirty="0" smtClean="0"/>
              <a:t>Ökad produktivitet</a:t>
            </a:r>
          </a:p>
          <a:p>
            <a:pPr lvl="1"/>
            <a:r>
              <a:rPr lang="sv-SE" dirty="0" smtClean="0"/>
              <a:t>Större klasskillnader på landsbygden</a:t>
            </a:r>
          </a:p>
          <a:p>
            <a:pPr lvl="1"/>
            <a:r>
              <a:rPr lang="sv-SE" dirty="0" smtClean="0"/>
              <a:t>Arbetskraft frigörs för begynnande industrialisering (kommer igång först mot århundradets slut)</a:t>
            </a:r>
          </a:p>
          <a:p>
            <a:pPr marL="457200" lvl="1" indent="0">
              <a:buNone/>
            </a:pPr>
            <a:endParaRPr lang="sv-SE" dirty="0" smtClean="0"/>
          </a:p>
          <a:p>
            <a:pPr marL="457200" lvl="1" indent="0">
              <a:buNone/>
            </a:pPr>
            <a:r>
              <a:rPr lang="sv-SE" dirty="0" smtClean="0"/>
              <a:t>Historieätarna 35.21-38.40 </a:t>
            </a:r>
            <a:r>
              <a:rPr lang="sv-SE" dirty="0" smtClean="0">
                <a:hlinkClick r:id="rId2"/>
              </a:rPr>
              <a:t>https://www.youtube.com/watch?v=CUvECYp7MSc&amp;t=2170s</a:t>
            </a:r>
            <a:endParaRPr lang="sv-SE" dirty="0" smtClean="0"/>
          </a:p>
          <a:p>
            <a:pPr lvl="1"/>
            <a:endParaRPr lang="sv-SE" dirty="0"/>
          </a:p>
          <a:p>
            <a:pPr marL="457200" lvl="1" indent="0">
              <a:buNone/>
            </a:pPr>
            <a:endParaRPr lang="sv-SE" dirty="0"/>
          </a:p>
        </p:txBody>
      </p:sp>
      <p:pic>
        <p:nvPicPr>
          <p:cNvPr id="1026" name="Picture 2" descr="Bildresultat fÃ¶r bild laga skif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232" y="365125"/>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Bildobjekt 4"/>
          <p:cNvPicPr>
            <a:picLocks noChangeAspect="1"/>
          </p:cNvPicPr>
          <p:nvPr/>
        </p:nvPicPr>
        <p:blipFill>
          <a:blip r:embed="rId4"/>
          <a:stretch>
            <a:fillRect/>
          </a:stretch>
        </p:blipFill>
        <p:spPr>
          <a:xfrm>
            <a:off x="9162732" y="365125"/>
            <a:ext cx="2838450" cy="1905000"/>
          </a:xfrm>
          <a:prstGeom prst="rect">
            <a:avLst/>
          </a:prstGeom>
        </p:spPr>
      </p:pic>
    </p:spTree>
    <p:extLst>
      <p:ext uri="{BB962C8B-B14F-4D97-AF65-F5344CB8AC3E}">
        <p14:creationId xmlns:p14="http://schemas.microsoft.com/office/powerpoint/2010/main" val="40028264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Befolkningsökning. </a:t>
            </a:r>
            <a:r>
              <a:rPr lang="sv-SE" sz="1600" dirty="0" smtClean="0"/>
              <a:t>LB s 202</a:t>
            </a:r>
            <a:br>
              <a:rPr lang="sv-SE" sz="1600" dirty="0" smtClean="0"/>
            </a:br>
            <a:endParaRPr lang="sv-SE" sz="1600" dirty="0"/>
          </a:p>
        </p:txBody>
      </p:sp>
      <p:sp>
        <p:nvSpPr>
          <p:cNvPr id="3" name="Content Placeholder 2"/>
          <p:cNvSpPr>
            <a:spLocks noGrp="1"/>
          </p:cNvSpPr>
          <p:nvPr>
            <p:ph idx="1"/>
          </p:nvPr>
        </p:nvSpPr>
        <p:spPr/>
        <p:txBody>
          <a:bodyPr/>
          <a:lstStyle/>
          <a:p>
            <a:r>
              <a:rPr lang="sv-SE" dirty="0" smtClean="0"/>
              <a:t>”Freden, vaccinen och potäterna” (Tegnér)</a:t>
            </a:r>
          </a:p>
          <a:p>
            <a:r>
              <a:rPr lang="sv-SE" dirty="0" smtClean="0"/>
              <a:t>Fred sedan 1814</a:t>
            </a:r>
          </a:p>
          <a:p>
            <a:r>
              <a:rPr lang="sv-SE" dirty="0" smtClean="0"/>
              <a:t>Vaccin mot smittkoppor</a:t>
            </a:r>
          </a:p>
          <a:p>
            <a:r>
              <a:rPr lang="sv-SE" dirty="0" smtClean="0"/>
              <a:t>Stor ökning av matproduktionen – särskilt potatis</a:t>
            </a:r>
          </a:p>
          <a:p>
            <a:pPr marL="0" indent="0">
              <a:buNone/>
            </a:pPr>
            <a:r>
              <a:rPr lang="sv-SE" dirty="0" smtClean="0"/>
              <a:t>Resulterar i stark befolkningsökning, särskilt första halvan av århundradet pga stort födelseöverskott och att fler överlever småbarnsåren</a:t>
            </a:r>
          </a:p>
          <a:p>
            <a:pPr marL="0" indent="0">
              <a:buNone/>
            </a:pPr>
            <a:endParaRPr lang="sv-SE" dirty="0"/>
          </a:p>
        </p:txBody>
      </p:sp>
      <p:pic>
        <p:nvPicPr>
          <p:cNvPr id="4" name="Bildobjekt 3"/>
          <p:cNvPicPr>
            <a:picLocks noChangeAspect="1"/>
          </p:cNvPicPr>
          <p:nvPr/>
        </p:nvPicPr>
        <p:blipFill>
          <a:blip r:embed="rId2"/>
          <a:stretch>
            <a:fillRect/>
          </a:stretch>
        </p:blipFill>
        <p:spPr>
          <a:xfrm>
            <a:off x="7863841" y="271191"/>
            <a:ext cx="3814353" cy="2810828"/>
          </a:xfrm>
          <a:prstGeom prst="rect">
            <a:avLst/>
          </a:prstGeom>
        </p:spPr>
      </p:pic>
      <p:pic>
        <p:nvPicPr>
          <p:cNvPr id="5" name="Bildobjekt 4"/>
          <p:cNvPicPr>
            <a:picLocks noChangeAspect="1"/>
          </p:cNvPicPr>
          <p:nvPr/>
        </p:nvPicPr>
        <p:blipFill>
          <a:blip r:embed="rId3"/>
          <a:stretch>
            <a:fillRect/>
          </a:stretch>
        </p:blipFill>
        <p:spPr>
          <a:xfrm>
            <a:off x="6605997" y="4751819"/>
            <a:ext cx="2515688" cy="1854926"/>
          </a:xfrm>
          <a:prstGeom prst="rect">
            <a:avLst/>
          </a:prstGeom>
        </p:spPr>
      </p:pic>
      <p:pic>
        <p:nvPicPr>
          <p:cNvPr id="6" name="Bildobjekt 5"/>
          <p:cNvPicPr>
            <a:picLocks noChangeAspect="1"/>
          </p:cNvPicPr>
          <p:nvPr/>
        </p:nvPicPr>
        <p:blipFill>
          <a:blip r:embed="rId4"/>
          <a:stretch>
            <a:fillRect/>
          </a:stretch>
        </p:blipFill>
        <p:spPr>
          <a:xfrm>
            <a:off x="9870010" y="4292442"/>
            <a:ext cx="2049099" cy="2434930"/>
          </a:xfrm>
          <a:prstGeom prst="rect">
            <a:avLst/>
          </a:prstGeom>
        </p:spPr>
      </p:pic>
    </p:spTree>
    <p:extLst>
      <p:ext uri="{BB962C8B-B14F-4D97-AF65-F5344CB8AC3E}">
        <p14:creationId xmlns:p14="http://schemas.microsoft.com/office/powerpoint/2010/main" val="3755153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Vilka blev fler?</a:t>
            </a:r>
            <a:endParaRPr lang="sv-SE" dirty="0"/>
          </a:p>
        </p:txBody>
      </p:sp>
      <p:sp>
        <p:nvSpPr>
          <p:cNvPr id="3" name="Content Placeholder 2"/>
          <p:cNvSpPr>
            <a:spLocks noGrp="1"/>
          </p:cNvSpPr>
          <p:nvPr>
            <p:ph idx="1"/>
          </p:nvPr>
        </p:nvSpPr>
        <p:spPr/>
        <p:txBody>
          <a:bodyPr>
            <a:normAutofit/>
          </a:bodyPr>
          <a:lstStyle/>
          <a:p>
            <a:r>
              <a:rPr lang="sv-SE" dirty="0" smtClean="0"/>
              <a:t>Alla grupper, men främst de egendomslösa</a:t>
            </a:r>
          </a:p>
          <a:p>
            <a:r>
              <a:rPr lang="sv-SE" dirty="0" smtClean="0"/>
              <a:t>Proletarisering</a:t>
            </a:r>
          </a:p>
          <a:p>
            <a:r>
              <a:rPr lang="sv-SE" dirty="0" smtClean="0"/>
              <a:t>Torpare – arrenderar mindre jordbruksfastighet under gods eller storbonde i utbyte mot dagsverken (upp till 160/år)</a:t>
            </a:r>
          </a:p>
          <a:p>
            <a:r>
              <a:rPr lang="sv-SE" dirty="0" smtClean="0"/>
              <a:t>Statare – anställd jordbruksarbetare med naturalön (stat), främst i slättbygder med stora boskapsbesättningar. Eget hushåll i statarlängor. Hustrun mjölkerska.</a:t>
            </a:r>
            <a:endParaRPr lang="sv-SE" dirty="0"/>
          </a:p>
        </p:txBody>
      </p:sp>
      <p:pic>
        <p:nvPicPr>
          <p:cNvPr id="5" name="Bildobjekt 4"/>
          <p:cNvPicPr>
            <a:picLocks noChangeAspect="1"/>
          </p:cNvPicPr>
          <p:nvPr/>
        </p:nvPicPr>
        <p:blipFill>
          <a:blip r:embed="rId2"/>
          <a:stretch>
            <a:fillRect/>
          </a:stretch>
        </p:blipFill>
        <p:spPr>
          <a:xfrm>
            <a:off x="9385935" y="4792299"/>
            <a:ext cx="2381250" cy="1819275"/>
          </a:xfrm>
          <a:prstGeom prst="rect">
            <a:avLst/>
          </a:prstGeom>
        </p:spPr>
      </p:pic>
      <p:pic>
        <p:nvPicPr>
          <p:cNvPr id="6" name="Bildobjekt 5"/>
          <p:cNvPicPr>
            <a:picLocks noChangeAspect="1"/>
          </p:cNvPicPr>
          <p:nvPr/>
        </p:nvPicPr>
        <p:blipFill>
          <a:blip r:embed="rId3"/>
          <a:stretch>
            <a:fillRect/>
          </a:stretch>
        </p:blipFill>
        <p:spPr>
          <a:xfrm>
            <a:off x="4036557" y="5192487"/>
            <a:ext cx="3461522" cy="1528354"/>
          </a:xfrm>
          <a:prstGeom prst="rect">
            <a:avLst/>
          </a:prstGeom>
        </p:spPr>
      </p:pic>
      <p:pic>
        <p:nvPicPr>
          <p:cNvPr id="7" name="Bildobjekt 6"/>
          <p:cNvPicPr>
            <a:picLocks noChangeAspect="1"/>
          </p:cNvPicPr>
          <p:nvPr/>
        </p:nvPicPr>
        <p:blipFill>
          <a:blip r:embed="rId4"/>
          <a:stretch>
            <a:fillRect/>
          </a:stretch>
        </p:blipFill>
        <p:spPr>
          <a:xfrm>
            <a:off x="8112034" y="40776"/>
            <a:ext cx="3918858" cy="2234384"/>
          </a:xfrm>
          <a:prstGeom prst="rect">
            <a:avLst/>
          </a:prstGeom>
        </p:spPr>
      </p:pic>
    </p:spTree>
    <p:extLst>
      <p:ext uri="{BB962C8B-B14F-4D97-AF65-F5344CB8AC3E}">
        <p14:creationId xmlns:p14="http://schemas.microsoft.com/office/powerpoint/2010/main" val="18287728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v-SE"/>
          </a:p>
        </p:txBody>
      </p:sp>
      <p:sp>
        <p:nvSpPr>
          <p:cNvPr id="3" name="Content Placeholder 2"/>
          <p:cNvSpPr>
            <a:spLocks noGrp="1"/>
          </p:cNvSpPr>
          <p:nvPr>
            <p:ph idx="1"/>
          </p:nvPr>
        </p:nvSpPr>
        <p:spPr/>
        <p:txBody>
          <a:bodyPr/>
          <a:lstStyle/>
          <a:p>
            <a:r>
              <a:rPr lang="sv-SE" dirty="0" smtClean="0"/>
              <a:t>Tjänstehjon – anställd jordbruksarbetare som ingår i bondens hushåll. Drängar och pigor.</a:t>
            </a:r>
          </a:p>
          <a:p>
            <a:r>
              <a:rPr lang="sv-SE" dirty="0" smtClean="0"/>
              <a:t>Backstugusittare – bor i usla bostäder på bondens mark utan att vara fast anställd. Jobb vid bråda tider. Har det knapert.</a:t>
            </a:r>
          </a:p>
          <a:p>
            <a:r>
              <a:rPr lang="sv-SE" dirty="0" smtClean="0"/>
              <a:t>Fattighjon – kan inte försörja sig själv – socknens ansvar. Fattigstuga eller ”gå på socknen”</a:t>
            </a:r>
            <a:endParaRPr lang="sv-SE" dirty="0"/>
          </a:p>
        </p:txBody>
      </p:sp>
      <p:pic>
        <p:nvPicPr>
          <p:cNvPr id="4" name="Bildobjekt 3"/>
          <p:cNvPicPr>
            <a:picLocks noChangeAspect="1"/>
          </p:cNvPicPr>
          <p:nvPr/>
        </p:nvPicPr>
        <p:blipFill>
          <a:blip r:embed="rId2"/>
          <a:stretch>
            <a:fillRect/>
          </a:stretch>
        </p:blipFill>
        <p:spPr>
          <a:xfrm>
            <a:off x="5852160" y="4271554"/>
            <a:ext cx="5368834" cy="2301603"/>
          </a:xfrm>
          <a:prstGeom prst="rect">
            <a:avLst/>
          </a:prstGeom>
        </p:spPr>
      </p:pic>
      <p:pic>
        <p:nvPicPr>
          <p:cNvPr id="5" name="Bildobjekt 4"/>
          <p:cNvPicPr>
            <a:picLocks noChangeAspect="1"/>
          </p:cNvPicPr>
          <p:nvPr/>
        </p:nvPicPr>
        <p:blipFill>
          <a:blip r:embed="rId3"/>
          <a:stretch>
            <a:fillRect/>
          </a:stretch>
        </p:blipFill>
        <p:spPr>
          <a:xfrm>
            <a:off x="365760" y="4806496"/>
            <a:ext cx="2619375" cy="1743075"/>
          </a:xfrm>
          <a:prstGeom prst="rect">
            <a:avLst/>
          </a:prstGeom>
        </p:spPr>
      </p:pic>
      <p:pic>
        <p:nvPicPr>
          <p:cNvPr id="6" name="Bildobjekt 5"/>
          <p:cNvPicPr>
            <a:picLocks noChangeAspect="1"/>
          </p:cNvPicPr>
          <p:nvPr/>
        </p:nvPicPr>
        <p:blipFill>
          <a:blip r:embed="rId4"/>
          <a:stretch>
            <a:fillRect/>
          </a:stretch>
        </p:blipFill>
        <p:spPr>
          <a:xfrm>
            <a:off x="9159240" y="111125"/>
            <a:ext cx="2667000" cy="1714500"/>
          </a:xfrm>
          <a:prstGeom prst="rect">
            <a:avLst/>
          </a:prstGeom>
        </p:spPr>
      </p:pic>
    </p:spTree>
    <p:extLst>
      <p:ext uri="{BB962C8B-B14F-4D97-AF65-F5344CB8AC3E}">
        <p14:creationId xmlns:p14="http://schemas.microsoft.com/office/powerpoint/2010/main" val="759517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Elände! LB s 247</a:t>
            </a:r>
            <a:endParaRPr lang="sv-SE" dirty="0"/>
          </a:p>
        </p:txBody>
      </p:sp>
      <p:sp>
        <p:nvSpPr>
          <p:cNvPr id="3" name="Content Placeholder 2"/>
          <p:cNvSpPr>
            <a:spLocks noGrp="1"/>
          </p:cNvSpPr>
          <p:nvPr>
            <p:ph idx="1"/>
          </p:nvPr>
        </p:nvSpPr>
        <p:spPr/>
        <p:txBody>
          <a:bodyPr/>
          <a:lstStyle/>
          <a:p>
            <a:r>
              <a:rPr lang="sv-SE" dirty="0" smtClean="0"/>
              <a:t>Många av landsbygdens befolkning har det svårt, kan knappt försörja sig pga för lite jord eller arbete</a:t>
            </a:r>
          </a:p>
          <a:p>
            <a:r>
              <a:rPr lang="sv-SE" dirty="0" smtClean="0"/>
              <a:t>En lösning: emigrera!</a:t>
            </a:r>
          </a:p>
          <a:p>
            <a:r>
              <a:rPr lang="sv-SE" dirty="0" smtClean="0"/>
              <a:t>Ca 1,2 miljoner svenskar lämnar Sverige 1840-1930 för att resa till Amerika (de flesta) och skaffa sig ett bättre liv</a:t>
            </a:r>
            <a:endParaRPr lang="sv-SE" dirty="0"/>
          </a:p>
        </p:txBody>
      </p:sp>
      <p:pic>
        <p:nvPicPr>
          <p:cNvPr id="4" name="Bildobjekt 3"/>
          <p:cNvPicPr>
            <a:picLocks noChangeAspect="1"/>
          </p:cNvPicPr>
          <p:nvPr/>
        </p:nvPicPr>
        <p:blipFill>
          <a:blip r:embed="rId2"/>
          <a:stretch>
            <a:fillRect/>
          </a:stretch>
        </p:blipFill>
        <p:spPr>
          <a:xfrm>
            <a:off x="2342912" y="4546844"/>
            <a:ext cx="2381250" cy="1866900"/>
          </a:xfrm>
          <a:prstGeom prst="rect">
            <a:avLst/>
          </a:prstGeom>
        </p:spPr>
      </p:pic>
      <p:pic>
        <p:nvPicPr>
          <p:cNvPr id="5" name="Bildobjekt 4"/>
          <p:cNvPicPr>
            <a:picLocks noChangeAspect="1"/>
          </p:cNvPicPr>
          <p:nvPr/>
        </p:nvPicPr>
        <p:blipFill>
          <a:blip r:embed="rId3"/>
          <a:stretch>
            <a:fillRect/>
          </a:stretch>
        </p:blipFill>
        <p:spPr>
          <a:xfrm>
            <a:off x="6228873" y="4372575"/>
            <a:ext cx="3365727" cy="2277949"/>
          </a:xfrm>
          <a:prstGeom prst="rect">
            <a:avLst/>
          </a:prstGeom>
        </p:spPr>
      </p:pic>
    </p:spTree>
    <p:extLst>
      <p:ext uri="{BB962C8B-B14F-4D97-AF65-F5344CB8AC3E}">
        <p14:creationId xmlns:p14="http://schemas.microsoft.com/office/powerpoint/2010/main" val="29586335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Emigrationen</a:t>
            </a:r>
            <a:endParaRPr lang="sv-SE" dirty="0"/>
          </a:p>
        </p:txBody>
      </p:sp>
      <p:sp>
        <p:nvSpPr>
          <p:cNvPr id="4" name="Text Placeholder 3"/>
          <p:cNvSpPr>
            <a:spLocks noGrp="1"/>
          </p:cNvSpPr>
          <p:nvPr>
            <p:ph type="body" idx="1"/>
          </p:nvPr>
        </p:nvSpPr>
        <p:spPr/>
        <p:txBody>
          <a:bodyPr/>
          <a:lstStyle/>
          <a:p>
            <a:r>
              <a:rPr lang="sv-SE" dirty="0" smtClean="0"/>
              <a:t>Push</a:t>
            </a:r>
            <a:endParaRPr lang="sv-SE" dirty="0"/>
          </a:p>
        </p:txBody>
      </p:sp>
      <p:sp>
        <p:nvSpPr>
          <p:cNvPr id="3" name="Content Placeholder 2"/>
          <p:cNvSpPr>
            <a:spLocks noGrp="1"/>
          </p:cNvSpPr>
          <p:nvPr>
            <p:ph sz="half" idx="2"/>
          </p:nvPr>
        </p:nvSpPr>
        <p:spPr/>
        <p:txBody>
          <a:bodyPr/>
          <a:lstStyle/>
          <a:p>
            <a:pPr>
              <a:buNone/>
            </a:pPr>
            <a:r>
              <a:rPr lang="sv-SE" dirty="0" smtClean="0"/>
              <a:t>Fattigdom</a:t>
            </a:r>
          </a:p>
          <a:p>
            <a:pPr>
              <a:buNone/>
            </a:pPr>
            <a:r>
              <a:rPr lang="sv-SE" dirty="0" smtClean="0"/>
              <a:t>Lite och dålig jord</a:t>
            </a:r>
          </a:p>
          <a:p>
            <a:pPr>
              <a:buNone/>
            </a:pPr>
            <a:r>
              <a:rPr lang="sv-SE" dirty="0" smtClean="0"/>
              <a:t>Politisk ofrihet</a:t>
            </a:r>
          </a:p>
          <a:p>
            <a:pPr>
              <a:buNone/>
            </a:pPr>
            <a:r>
              <a:rPr lang="sv-SE" dirty="0" smtClean="0"/>
              <a:t>Religionstvång</a:t>
            </a:r>
          </a:p>
          <a:p>
            <a:pPr>
              <a:buNone/>
            </a:pPr>
            <a:r>
              <a:rPr lang="sv-SE" dirty="0" smtClean="0"/>
              <a:t>Höga skatter</a:t>
            </a:r>
          </a:p>
          <a:p>
            <a:pPr>
              <a:buNone/>
            </a:pPr>
            <a:r>
              <a:rPr lang="sv-SE" dirty="0" smtClean="0"/>
              <a:t>Värnplikt</a:t>
            </a:r>
          </a:p>
          <a:p>
            <a:pPr>
              <a:buNone/>
            </a:pPr>
            <a:r>
              <a:rPr lang="sv-SE" dirty="0" smtClean="0"/>
              <a:t>Ojämlikhet, många ”herrar”</a:t>
            </a:r>
            <a:endParaRPr lang="sv-SE" dirty="0"/>
          </a:p>
        </p:txBody>
      </p:sp>
      <p:sp>
        <p:nvSpPr>
          <p:cNvPr id="5" name="Text Placeholder 4"/>
          <p:cNvSpPr>
            <a:spLocks noGrp="1"/>
          </p:cNvSpPr>
          <p:nvPr>
            <p:ph type="body" sz="quarter" idx="3"/>
          </p:nvPr>
        </p:nvSpPr>
        <p:spPr/>
        <p:txBody>
          <a:bodyPr/>
          <a:lstStyle/>
          <a:p>
            <a:r>
              <a:rPr lang="sv-SE" dirty="0" smtClean="0"/>
              <a:t>Pull</a:t>
            </a:r>
            <a:endParaRPr lang="sv-SE" dirty="0"/>
          </a:p>
        </p:txBody>
      </p:sp>
      <p:sp>
        <p:nvSpPr>
          <p:cNvPr id="6" name="Content Placeholder 5"/>
          <p:cNvSpPr>
            <a:spLocks noGrp="1"/>
          </p:cNvSpPr>
          <p:nvPr>
            <p:ph sz="quarter" idx="4"/>
          </p:nvPr>
        </p:nvSpPr>
        <p:spPr/>
        <p:txBody>
          <a:bodyPr/>
          <a:lstStyle/>
          <a:p>
            <a:pPr>
              <a:buNone/>
            </a:pPr>
            <a:r>
              <a:rPr lang="sv-SE" dirty="0" smtClean="0"/>
              <a:t>Chans att bli rik</a:t>
            </a:r>
          </a:p>
          <a:p>
            <a:pPr>
              <a:buNone/>
            </a:pPr>
            <a:r>
              <a:rPr lang="sv-SE" dirty="0" smtClean="0"/>
              <a:t>Massor av jord billigt/gratis</a:t>
            </a:r>
          </a:p>
          <a:p>
            <a:pPr>
              <a:buNone/>
            </a:pPr>
            <a:r>
              <a:rPr lang="sv-SE" dirty="0" smtClean="0"/>
              <a:t>Demokrati</a:t>
            </a:r>
          </a:p>
          <a:p>
            <a:pPr>
              <a:buNone/>
            </a:pPr>
            <a:r>
              <a:rPr lang="sv-SE" dirty="0" smtClean="0"/>
              <a:t>Religionsfrihet</a:t>
            </a:r>
          </a:p>
          <a:p>
            <a:pPr>
              <a:buNone/>
            </a:pPr>
            <a:r>
              <a:rPr lang="sv-SE" dirty="0" smtClean="0"/>
              <a:t>Låga skatter</a:t>
            </a:r>
          </a:p>
          <a:p>
            <a:pPr>
              <a:buNone/>
            </a:pPr>
            <a:r>
              <a:rPr lang="sv-SE" dirty="0" smtClean="0"/>
              <a:t>Yrkesarmé</a:t>
            </a:r>
          </a:p>
          <a:p>
            <a:pPr>
              <a:buNone/>
            </a:pPr>
            <a:r>
              <a:rPr lang="sv-SE" dirty="0" smtClean="0"/>
              <a:t>Jämlikhet, inga herrar</a:t>
            </a:r>
            <a:endParaRPr lang="sv-SE" dirty="0"/>
          </a:p>
        </p:txBody>
      </p:sp>
    </p:spTree>
    <p:extLst>
      <p:ext uri="{BB962C8B-B14F-4D97-AF65-F5344CB8AC3E}">
        <p14:creationId xmlns:p14="http://schemas.microsoft.com/office/powerpoint/2010/main" val="83636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Hemslöjd och textilindustri</a:t>
            </a:r>
            <a:endParaRPr lang="sv-SE" dirty="0"/>
          </a:p>
        </p:txBody>
      </p:sp>
      <p:sp>
        <p:nvSpPr>
          <p:cNvPr id="3" name="Platshållare för innehåll 2"/>
          <p:cNvSpPr>
            <a:spLocks noGrp="1"/>
          </p:cNvSpPr>
          <p:nvPr>
            <p:ph idx="1"/>
          </p:nvPr>
        </p:nvSpPr>
        <p:spPr/>
        <p:txBody>
          <a:bodyPr/>
          <a:lstStyle/>
          <a:p>
            <a:pPr marL="0" indent="0">
              <a:buNone/>
            </a:pPr>
            <a:endParaRPr lang="sv-SE" dirty="0"/>
          </a:p>
          <a:p>
            <a:pPr marL="0" indent="0">
              <a:buNone/>
            </a:pPr>
            <a:endParaRPr lang="sv-SE" dirty="0" smtClean="0"/>
          </a:p>
          <a:p>
            <a:pPr marL="0" indent="0">
              <a:buNone/>
            </a:pPr>
            <a:endParaRPr lang="sv-SE" dirty="0" smtClean="0"/>
          </a:p>
          <a:p>
            <a:endParaRPr lang="sv-SE" dirty="0"/>
          </a:p>
        </p:txBody>
      </p:sp>
      <p:sp>
        <p:nvSpPr>
          <p:cNvPr id="5" name="Ellips 4"/>
          <p:cNvSpPr/>
          <p:nvPr/>
        </p:nvSpPr>
        <p:spPr>
          <a:xfrm>
            <a:off x="214449" y="1332571"/>
            <a:ext cx="2541814" cy="2520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smtClean="0"/>
              <a:t>Hemslöjd gav extrainkomster för bönder. Sjuhäradsbygden med Borås . </a:t>
            </a:r>
            <a:endParaRPr lang="sv-SE" dirty="0"/>
          </a:p>
        </p:txBody>
      </p:sp>
      <p:sp>
        <p:nvSpPr>
          <p:cNvPr id="6" name="Ellips 5"/>
          <p:cNvSpPr/>
          <p:nvPr/>
        </p:nvSpPr>
        <p:spPr>
          <a:xfrm>
            <a:off x="3472603" y="3310237"/>
            <a:ext cx="2286000" cy="1883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dirty="0" smtClean="0"/>
              <a:t>Bönderna säljer på marknader</a:t>
            </a:r>
          </a:p>
        </p:txBody>
      </p:sp>
      <p:sp>
        <p:nvSpPr>
          <p:cNvPr id="7" name="Ellips 6"/>
          <p:cNvSpPr/>
          <p:nvPr/>
        </p:nvSpPr>
        <p:spPr>
          <a:xfrm>
            <a:off x="5461641" y="1481884"/>
            <a:ext cx="2736668" cy="23199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dirty="0" smtClean="0"/>
              <a:t>Tillverkningen organiseras och förlagssystem utvecklas. LB s 202-203</a:t>
            </a:r>
          </a:p>
        </p:txBody>
      </p:sp>
      <p:sp>
        <p:nvSpPr>
          <p:cNvPr id="8" name="Ellips 7"/>
          <p:cNvSpPr/>
          <p:nvPr/>
        </p:nvSpPr>
        <p:spPr>
          <a:xfrm>
            <a:off x="5476984" y="3646072"/>
            <a:ext cx="2625634" cy="2547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smtClean="0"/>
              <a:t>Under 1800-talets mitt anlägger förläggarna mekaniska ”fabriker” längs med vattendrag.</a:t>
            </a:r>
            <a:endParaRPr lang="sv-SE" dirty="0"/>
          </a:p>
        </p:txBody>
      </p:sp>
      <p:sp>
        <p:nvSpPr>
          <p:cNvPr id="9" name="Ellips 8"/>
          <p:cNvSpPr/>
          <p:nvPr/>
        </p:nvSpPr>
        <p:spPr>
          <a:xfrm>
            <a:off x="7762984" y="2305723"/>
            <a:ext cx="2251166" cy="2194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dirty="0" smtClean="0"/>
              <a:t>Mekaniska spinnerier och väverier ersätter t.ex. hemvävning och förlagssystem. </a:t>
            </a:r>
          </a:p>
        </p:txBody>
      </p:sp>
      <p:pic>
        <p:nvPicPr>
          <p:cNvPr id="10" name="Bildobjekt 9"/>
          <p:cNvPicPr>
            <a:picLocks noChangeAspect="1"/>
          </p:cNvPicPr>
          <p:nvPr/>
        </p:nvPicPr>
        <p:blipFill>
          <a:blip r:embed="rId2"/>
          <a:stretch>
            <a:fillRect/>
          </a:stretch>
        </p:blipFill>
        <p:spPr>
          <a:xfrm>
            <a:off x="2870225" y="1298798"/>
            <a:ext cx="2767824" cy="1987468"/>
          </a:xfrm>
          <a:prstGeom prst="rect">
            <a:avLst/>
          </a:prstGeom>
        </p:spPr>
      </p:pic>
      <p:pic>
        <p:nvPicPr>
          <p:cNvPr id="11" name="Bildobjekt 10"/>
          <p:cNvPicPr>
            <a:picLocks noChangeAspect="1"/>
          </p:cNvPicPr>
          <p:nvPr/>
        </p:nvPicPr>
        <p:blipFill>
          <a:blip r:embed="rId3"/>
          <a:stretch>
            <a:fillRect/>
          </a:stretch>
        </p:blipFill>
        <p:spPr>
          <a:xfrm>
            <a:off x="1408373" y="3403002"/>
            <a:ext cx="1792583" cy="1902117"/>
          </a:xfrm>
          <a:prstGeom prst="rect">
            <a:avLst/>
          </a:prstGeom>
        </p:spPr>
      </p:pic>
      <p:pic>
        <p:nvPicPr>
          <p:cNvPr id="12" name="Bildobjekt 11"/>
          <p:cNvPicPr>
            <a:picLocks noChangeAspect="1"/>
          </p:cNvPicPr>
          <p:nvPr/>
        </p:nvPicPr>
        <p:blipFill>
          <a:blip r:embed="rId4"/>
          <a:stretch>
            <a:fillRect/>
          </a:stretch>
        </p:blipFill>
        <p:spPr>
          <a:xfrm>
            <a:off x="2028649" y="5140972"/>
            <a:ext cx="2857500" cy="1428750"/>
          </a:xfrm>
          <a:prstGeom prst="rect">
            <a:avLst/>
          </a:prstGeom>
        </p:spPr>
      </p:pic>
      <p:pic>
        <p:nvPicPr>
          <p:cNvPr id="13" name="Bildobjekt 12"/>
          <p:cNvPicPr>
            <a:picLocks noChangeAspect="1"/>
          </p:cNvPicPr>
          <p:nvPr/>
        </p:nvPicPr>
        <p:blipFill>
          <a:blip r:embed="rId5"/>
          <a:stretch>
            <a:fillRect/>
          </a:stretch>
        </p:blipFill>
        <p:spPr>
          <a:xfrm>
            <a:off x="386072" y="4207804"/>
            <a:ext cx="1099284" cy="2462213"/>
          </a:xfrm>
          <a:prstGeom prst="rect">
            <a:avLst/>
          </a:prstGeom>
        </p:spPr>
      </p:pic>
      <p:pic>
        <p:nvPicPr>
          <p:cNvPr id="14" name="Bildobjekt 13"/>
          <p:cNvPicPr>
            <a:picLocks noChangeAspect="1"/>
          </p:cNvPicPr>
          <p:nvPr/>
        </p:nvPicPr>
        <p:blipFill>
          <a:blip r:embed="rId6"/>
          <a:stretch>
            <a:fillRect/>
          </a:stretch>
        </p:blipFill>
        <p:spPr>
          <a:xfrm>
            <a:off x="8373907" y="158067"/>
            <a:ext cx="3772271" cy="2030952"/>
          </a:xfrm>
          <a:prstGeom prst="rect">
            <a:avLst/>
          </a:prstGeom>
        </p:spPr>
      </p:pic>
      <p:sp>
        <p:nvSpPr>
          <p:cNvPr id="15" name="Ellips 14"/>
          <p:cNvSpPr/>
          <p:nvPr/>
        </p:nvSpPr>
        <p:spPr>
          <a:xfrm>
            <a:off x="8334171" y="4127664"/>
            <a:ext cx="3742274" cy="2650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Det </a:t>
            </a:r>
            <a:r>
              <a:rPr lang="sv-SE" b="1" dirty="0"/>
              <a:t>första mekaniska bomullsväveriet</a:t>
            </a:r>
            <a:r>
              <a:rPr lang="sv-SE" dirty="0"/>
              <a:t> anlades 1834 i </a:t>
            </a:r>
            <a:r>
              <a:rPr lang="sv-SE" dirty="0" smtClean="0"/>
              <a:t>Rydboholm, nära Borås. </a:t>
            </a:r>
            <a:r>
              <a:rPr lang="sv-SE" dirty="0"/>
              <a:t>Även yllefabrikerna i Norrköping och Malmö kom senare att mekaniseras. </a:t>
            </a:r>
          </a:p>
        </p:txBody>
      </p:sp>
    </p:spTree>
    <p:extLst>
      <p:ext uri="{BB962C8B-B14F-4D97-AF65-F5344CB8AC3E}">
        <p14:creationId xmlns:p14="http://schemas.microsoft.com/office/powerpoint/2010/main" val="31599062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99E0A8A1E3D6345BD77321044A7067F" ma:contentTypeVersion="11" ma:contentTypeDescription="Skapa ett nytt dokument." ma:contentTypeScope="" ma:versionID="5361072db8f6c1e426dc1abe958b68b4">
  <xsd:schema xmlns:xsd="http://www.w3.org/2001/XMLSchema" xmlns:xs="http://www.w3.org/2001/XMLSchema" xmlns:p="http://schemas.microsoft.com/office/2006/metadata/properties" xmlns:ns3="955f87a1-4fea-48f5-a6a3-adc0406262b9" xmlns:ns4="7665cfd5-28f4-412e-861b-9d248ab946a9" targetNamespace="http://schemas.microsoft.com/office/2006/metadata/properties" ma:root="true" ma:fieldsID="5e77b65c47e1b6ff0c40ae9f394019a9" ns3:_="" ns4:_="">
    <xsd:import namespace="955f87a1-4fea-48f5-a6a3-adc0406262b9"/>
    <xsd:import namespace="7665cfd5-28f4-412e-861b-9d248ab946a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DateTaken"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5f87a1-4fea-48f5-a6a3-adc0406262b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65cfd5-28f4-412e-861b-9d248ab946a9" elementFormDefault="qualified">
    <xsd:import namespace="http://schemas.microsoft.com/office/2006/documentManagement/types"/>
    <xsd:import namespace="http://schemas.microsoft.com/office/infopath/2007/PartnerControls"/>
    <xsd:element name="SharedWithUsers" ma:index="10" nillable="true" ma:displayName="Delat med"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at med information" ma:description="" ma:internalName="SharedWithDetails" ma:readOnly="true">
      <xsd:simpleType>
        <xsd:restriction base="dms:Note">
          <xsd:maxLength value="255"/>
        </xsd:restriction>
      </xsd:simpleType>
    </xsd:element>
    <xsd:element name="SharingHintHash" ma:index="12" nillable="true" ma:displayName="Delar tips,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C15D97-8304-4BD0-AD2C-79AE73237D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5f87a1-4fea-48f5-a6a3-adc0406262b9"/>
    <ds:schemaRef ds:uri="7665cfd5-28f4-412e-861b-9d248ab946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8A5D56-0B7D-4C72-95C3-C666559CE00A}">
  <ds:schemaRefs>
    <ds:schemaRef ds:uri="http://schemas.microsoft.com/sharepoint/v3/contenttype/forms"/>
  </ds:schemaRefs>
</ds:datastoreItem>
</file>

<file path=customXml/itemProps3.xml><?xml version="1.0" encoding="utf-8"?>
<ds:datastoreItem xmlns:ds="http://schemas.openxmlformats.org/officeDocument/2006/customXml" ds:itemID="{7FF1906C-9103-48D1-81E9-D61E8A0BC1B3}">
  <ds:schemaRefs>
    <ds:schemaRef ds:uri="http://schemas.openxmlformats.org/package/2006/metadata/core-properties"/>
    <ds:schemaRef ds:uri="http://purl.org/dc/terms/"/>
    <ds:schemaRef ds:uri="http://www.w3.org/XML/1998/namespace"/>
    <ds:schemaRef ds:uri="http://schemas.microsoft.com/office/infopath/2007/PartnerControls"/>
    <ds:schemaRef ds:uri="http://schemas.microsoft.com/office/2006/documentManagement/types"/>
    <ds:schemaRef ds:uri="7665cfd5-28f4-412e-861b-9d248ab946a9"/>
    <ds:schemaRef ds:uri="http://schemas.microsoft.com/office/2006/metadata/properties"/>
    <ds:schemaRef ds:uri="http://purl.org/dc/elements/1.1/"/>
    <ds:schemaRef ds:uri="955f87a1-4fea-48f5-a6a3-adc0406262b9"/>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3767</TotalTime>
  <Words>1506</Words>
  <Application>Microsoft Office PowerPoint</Application>
  <PresentationFormat>Bredbild</PresentationFormat>
  <Paragraphs>151</Paragraphs>
  <Slides>24</Slides>
  <Notes>6</Notes>
  <HiddenSlides>0</HiddenSlides>
  <MMClips>0</MMClips>
  <ScaleCrop>false</ScaleCrop>
  <HeadingPairs>
    <vt:vector size="6" baseType="variant">
      <vt:variant>
        <vt:lpstr>Använt teckensnitt</vt:lpstr>
      </vt:variant>
      <vt:variant>
        <vt:i4>3</vt:i4>
      </vt:variant>
      <vt:variant>
        <vt:lpstr>Tema</vt:lpstr>
      </vt:variant>
      <vt:variant>
        <vt:i4>1</vt:i4>
      </vt:variant>
      <vt:variant>
        <vt:lpstr>Bildrubriker</vt:lpstr>
      </vt:variant>
      <vt:variant>
        <vt:i4>24</vt:i4>
      </vt:variant>
    </vt:vector>
  </HeadingPairs>
  <TitlesOfParts>
    <vt:vector size="28" baseType="lpstr">
      <vt:lpstr>Arial</vt:lpstr>
      <vt:lpstr>Calibri</vt:lpstr>
      <vt:lpstr>Calibri Light</vt:lpstr>
      <vt:lpstr>Office-tema</vt:lpstr>
      <vt:lpstr>Sverige under 1800-talet och början av 1900-talet</vt:lpstr>
      <vt:lpstr>Geografiska förändringar och fred</vt:lpstr>
      <vt:lpstr>Jordbruksförändringar LB s 201-202 </vt:lpstr>
      <vt:lpstr>Befolkningsökning. LB s 202 </vt:lpstr>
      <vt:lpstr>Vilka blev fler?</vt:lpstr>
      <vt:lpstr>PowerPoint-presentation</vt:lpstr>
      <vt:lpstr>Elände! LB s 247</vt:lpstr>
      <vt:lpstr>Emigrationen</vt:lpstr>
      <vt:lpstr>Hemslöjd och textilindustri</vt:lpstr>
      <vt:lpstr>Järn och träindustri i Sverige </vt:lpstr>
      <vt:lpstr>PowerPoint-presentation</vt:lpstr>
      <vt:lpstr>Sveriges industriella genombrott sker under 1890-talet. LB s 248-249</vt:lpstr>
      <vt:lpstr>Kommunikationer till sjöss </vt:lpstr>
      <vt:lpstr>Kort kanalfakta </vt:lpstr>
      <vt:lpstr>Kommunikationer med järnvägen</vt:lpstr>
      <vt:lpstr>PowerPoint-presentation</vt:lpstr>
      <vt:lpstr>Sverige demokratiseras: 1809 års grundlag</vt:lpstr>
      <vt:lpstr>Riksdagen och rösträtten under 1800-talet</vt:lpstr>
      <vt:lpstr>Sverige demokratiseras: ståndsriksdagen ersätts med tvåkammarriksdag 1866</vt:lpstr>
      <vt:lpstr>Tvåkammarriksdag</vt:lpstr>
      <vt:lpstr>Tvåkammarriksdagens brister </vt:lpstr>
      <vt:lpstr>Rösträttsfrågan under 1800-talet och början av 1900-talet</vt:lpstr>
      <vt:lpstr>Kvinnlig rösträttskamp</vt:lpstr>
      <vt:lpstr>Allmän och lika rösträtt</vt:lpstr>
    </vt:vector>
  </TitlesOfParts>
  <Company>Hässleholms Kommun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Sverige under 1800-talet och början av 1900-talet</dc:title>
  <dc:creator>Jönsson, Cecilia</dc:creator>
  <cp:lastModifiedBy>Jönsson, Cecilia</cp:lastModifiedBy>
  <cp:revision>35</cp:revision>
  <dcterms:created xsi:type="dcterms:W3CDTF">2019-02-07T10:03:21Z</dcterms:created>
  <dcterms:modified xsi:type="dcterms:W3CDTF">2020-01-31T07:08:55Z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0x010100799E0A8A1E3D6345BD77321044A7067F</vt:lpwstr>
  </property>
</Properties>
</file>